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0" r:id="rId2"/>
  </p:sldMasterIdLst>
  <p:notesMasterIdLst>
    <p:notesMasterId r:id="rId51"/>
  </p:notesMasterIdLst>
  <p:sldIdLst>
    <p:sldId id="297" r:id="rId3"/>
    <p:sldId id="289" r:id="rId4"/>
    <p:sldId id="443" r:id="rId5"/>
    <p:sldId id="444" r:id="rId6"/>
    <p:sldId id="445" r:id="rId7"/>
    <p:sldId id="446" r:id="rId8"/>
    <p:sldId id="448" r:id="rId9"/>
    <p:sldId id="449" r:id="rId10"/>
    <p:sldId id="450" r:id="rId11"/>
    <p:sldId id="453" r:id="rId12"/>
    <p:sldId id="451" r:id="rId13"/>
    <p:sldId id="463" r:id="rId14"/>
    <p:sldId id="452" r:id="rId15"/>
    <p:sldId id="364" r:id="rId16"/>
    <p:sldId id="435" r:id="rId17"/>
    <p:sldId id="437" r:id="rId18"/>
    <p:sldId id="438" r:id="rId19"/>
    <p:sldId id="439" r:id="rId20"/>
    <p:sldId id="440" r:id="rId21"/>
    <p:sldId id="442" r:id="rId22"/>
    <p:sldId id="441" r:id="rId23"/>
    <p:sldId id="434" r:id="rId24"/>
    <p:sldId id="366" r:id="rId25"/>
    <p:sldId id="454" r:id="rId26"/>
    <p:sldId id="367" r:id="rId27"/>
    <p:sldId id="371" r:id="rId28"/>
    <p:sldId id="372" r:id="rId29"/>
    <p:sldId id="373" r:id="rId30"/>
    <p:sldId id="374" r:id="rId31"/>
    <p:sldId id="375" r:id="rId32"/>
    <p:sldId id="376" r:id="rId33"/>
    <p:sldId id="377" r:id="rId34"/>
    <p:sldId id="378" r:id="rId35"/>
    <p:sldId id="379" r:id="rId36"/>
    <p:sldId id="380" r:id="rId37"/>
    <p:sldId id="381" r:id="rId38"/>
    <p:sldId id="382" r:id="rId39"/>
    <p:sldId id="384" r:id="rId40"/>
    <p:sldId id="458" r:id="rId41"/>
    <p:sldId id="385" r:id="rId42"/>
    <p:sldId id="455" r:id="rId43"/>
    <p:sldId id="456" r:id="rId44"/>
    <p:sldId id="457" r:id="rId45"/>
    <p:sldId id="459" r:id="rId46"/>
    <p:sldId id="461" r:id="rId47"/>
    <p:sldId id="462" r:id="rId48"/>
    <p:sldId id="460" r:id="rId49"/>
    <p:sldId id="431" r:id="rId50"/>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000" autoAdjust="0"/>
  </p:normalViewPr>
  <p:slideViewPr>
    <p:cSldViewPr>
      <p:cViewPr varScale="1">
        <p:scale>
          <a:sx n="86" d="100"/>
          <a:sy n="86" d="100"/>
        </p:scale>
        <p:origin x="300"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BB5F55B-2B0B-493D-B5A6-0CD165B2D26A}" type="datetimeFigureOut">
              <a:rPr lang="en-US" smtClean="0"/>
              <a:t>10/12/2023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4B90FF74-37B7-4E21-A86E-405D13812DF3}" type="slidenum">
              <a:rPr lang="en-US" smtClean="0"/>
              <a:t>‹#›</a:t>
            </a:fld>
            <a:endParaRPr lang="en-US"/>
          </a:p>
        </p:txBody>
      </p:sp>
    </p:spTree>
    <p:extLst>
      <p:ext uri="{BB962C8B-B14F-4D97-AF65-F5344CB8AC3E}">
        <p14:creationId xmlns:p14="http://schemas.microsoft.com/office/powerpoint/2010/main" val="1507528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pPr marL="0" marR="0" lvl="0" indent="0" algn="r" defTabSz="927100" rtl="0" eaLnBrk="1" fontAlgn="base" latinLnBrk="0" hangingPunct="1">
              <a:lnSpc>
                <a:spcPct val="100000"/>
              </a:lnSpc>
              <a:spcBef>
                <a:spcPct val="0"/>
              </a:spcBef>
              <a:spcAft>
                <a:spcPct val="0"/>
              </a:spcAft>
              <a:buClrTx/>
              <a:buSzTx/>
              <a:buFontTx/>
              <a:buNone/>
              <a:tabLst/>
              <a:defRPr/>
            </a:pPr>
            <a:fld id="{D50EDFCD-7148-4A94-A7EB-145A99094DB1}" type="slidenum">
              <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Times New Roman" pitchFamily="18" charset="0"/>
              </a:rPr>
              <a:pPr marL="0" marR="0" lvl="0" indent="0" algn="r" defTabSz="927100"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Times New Roman" pitchFamily="18" charset="0"/>
            </a:endParaRPr>
          </a:p>
        </p:txBody>
      </p:sp>
      <p:sp>
        <p:nvSpPr>
          <p:cNvPr id="63491" name="Rectangle 2"/>
          <p:cNvSpPr>
            <a:spLocks noGrp="1" noRot="1" noChangeAspect="1" noChangeArrowheads="1" noTextEdit="1"/>
          </p:cNvSpPr>
          <p:nvPr>
            <p:ph type="sldImg"/>
          </p:nvPr>
        </p:nvSpPr>
        <p:spPr>
          <a:xfrm>
            <a:off x="379413" y="696913"/>
            <a:ext cx="6188075" cy="3481387"/>
          </a:xfrm>
          <a:ln/>
        </p:spPr>
      </p:sp>
      <p:sp>
        <p:nvSpPr>
          <p:cNvPr id="63492" name="Rectangle 3"/>
          <p:cNvSpPr>
            <a:spLocks noGrp="1" noChangeArrowheads="1"/>
          </p:cNvSpPr>
          <p:nvPr>
            <p:ph type="body" idx="1"/>
          </p:nvPr>
        </p:nvSpPr>
        <p:spPr>
          <a:noFill/>
          <a:ln w="9525"/>
        </p:spPr>
        <p:txBody>
          <a:bodyPr/>
          <a:lstStyle/>
          <a:p>
            <a:endParaRPr lang="en-US" altLang="en-US" smtClean="0"/>
          </a:p>
        </p:txBody>
      </p:sp>
    </p:spTree>
    <p:extLst>
      <p:ext uri="{BB962C8B-B14F-4D97-AF65-F5344CB8AC3E}">
        <p14:creationId xmlns:p14="http://schemas.microsoft.com/office/powerpoint/2010/main" val="535068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750" b="0" i="0">
                <a:solidFill>
                  <a:srgbClr val="5F5F5F"/>
                </a:solidFill>
                <a:latin typeface="Verdana"/>
                <a:cs typeface="Verdana"/>
              </a:defRPr>
            </a:lvl1pPr>
          </a:lstStyle>
          <a:p>
            <a:pPr marL="12700">
              <a:lnSpc>
                <a:spcPct val="100000"/>
              </a:lnSpc>
              <a:spcBef>
                <a:spcPts val="110"/>
              </a:spcBef>
            </a:pPr>
            <a:r>
              <a:rPr dirty="0"/>
              <a:t>MC</a:t>
            </a:r>
            <a:r>
              <a:rPr spc="-5" dirty="0"/>
              <a:t> </a:t>
            </a:r>
            <a:r>
              <a:rPr dirty="0"/>
              <a:t>-</a:t>
            </a:r>
            <a:r>
              <a:rPr spc="-10" dirty="0"/>
              <a:t> </a:t>
            </a:r>
            <a:r>
              <a:rPr spc="-20" dirty="0"/>
              <a:t>2018</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10/12/2023</a:t>
            </a:fld>
            <a:endParaRPr lang="en-US"/>
          </a:p>
        </p:txBody>
      </p:sp>
      <p:sp>
        <p:nvSpPr>
          <p:cNvPr id="6" name="Holder 6"/>
          <p:cNvSpPr>
            <a:spLocks noGrp="1"/>
          </p:cNvSpPr>
          <p:nvPr>
            <p:ph type="sldNum" sz="quarter" idx="7"/>
          </p:nvPr>
        </p:nvSpPr>
        <p:spPr/>
        <p:txBody>
          <a:bodyPr lIns="0" tIns="0" rIns="0" bIns="0"/>
          <a:lstStyle>
            <a:lvl1pPr>
              <a:defRPr sz="750" b="1" i="0">
                <a:solidFill>
                  <a:srgbClr val="5F5F5F"/>
                </a:solidFill>
                <a:latin typeface="Verdana"/>
                <a:cs typeface="Verdana"/>
              </a:defRPr>
            </a:lvl1pPr>
          </a:lstStyle>
          <a:p>
            <a:pPr marL="12700">
              <a:lnSpc>
                <a:spcPct val="100000"/>
              </a:lnSpc>
              <a:spcBef>
                <a:spcPts val="110"/>
              </a:spcBef>
            </a:pPr>
            <a:r>
              <a:rPr spc="-20" dirty="0"/>
              <a:t>1.</a:t>
            </a:r>
            <a:fld id="{81D60167-4931-47E6-BA6A-407CBD079E47}" type="slidenum">
              <a:rPr spc="-20" dirty="0"/>
              <a:t>‹#›</a:t>
            </a:fld>
            <a:endParaRPr spc="-2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2"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2"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8" name="Footer Placeholder 7"/>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9" name="Slide Number Placeholder 8"/>
          <p:cNvSpPr>
            <a:spLocks noGrp="1"/>
          </p:cNvSpPr>
          <p:nvPr>
            <p:ph type="sldNum" sz="quarter" idx="12"/>
          </p:nvPr>
        </p:nvSpPr>
        <p:spPr/>
        <p:txBody>
          <a:bodyPr/>
          <a:lstStyle>
            <a:lvl1pPr>
              <a:defRPr/>
            </a:lvl1pPr>
          </a:lstStyle>
          <a:p>
            <a:pPr rtl="0" fontAlgn="base">
              <a:spcBef>
                <a:spcPct val="0"/>
              </a:spcBef>
              <a:spcAft>
                <a:spcPct val="0"/>
              </a:spcAft>
            </a:pPr>
            <a:fld id="{384564A0-8E16-4651-A185-5FFCEDF3B9FA}"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003915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4" name="Footer Placeholder 3"/>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5" name="Slide Number Placeholder 4"/>
          <p:cNvSpPr>
            <a:spLocks noGrp="1"/>
          </p:cNvSpPr>
          <p:nvPr>
            <p:ph type="sldNum" sz="quarter" idx="12"/>
          </p:nvPr>
        </p:nvSpPr>
        <p:spPr/>
        <p:txBody>
          <a:bodyPr/>
          <a:lstStyle>
            <a:lvl1pPr>
              <a:defRPr/>
            </a:lvl1pPr>
          </a:lstStyle>
          <a:p>
            <a:pPr rtl="0" fontAlgn="base">
              <a:spcBef>
                <a:spcPct val="0"/>
              </a:spcBef>
              <a:spcAft>
                <a:spcPct val="0"/>
              </a:spcAft>
            </a:pPr>
            <a:fld id="{F4D82EA2-D85C-48BF-8A93-EA0D2FE5D387}"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925732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3" name="Footer Placeholder 2"/>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4" name="Slide Number Placeholder 3"/>
          <p:cNvSpPr>
            <a:spLocks noGrp="1"/>
          </p:cNvSpPr>
          <p:nvPr>
            <p:ph type="sldNum" sz="quarter" idx="12"/>
          </p:nvPr>
        </p:nvSpPr>
        <p:spPr/>
        <p:txBody>
          <a:bodyPr/>
          <a:lstStyle>
            <a:lvl1pPr>
              <a:defRPr/>
            </a:lvl1pPr>
          </a:lstStyle>
          <a:p>
            <a:pPr rtl="0" fontAlgn="base">
              <a:spcBef>
                <a:spcPct val="0"/>
              </a:spcBef>
              <a:spcAft>
                <a:spcPct val="0"/>
              </a:spcAft>
            </a:pPr>
            <a:fld id="{1157D14C-CC08-40B6-8437-BCF0EA7020D1}"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477234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8" y="273055"/>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4"/>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8EE747D5-FB23-45A0-9936-2AB24BB822A2}"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1877811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42"/>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2A232921-A1F9-43F3-8BC8-8D5CBA5D2AFC}"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194399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315CEB7A-A053-429D-B447-D0F541C690E9}"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782319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85309" y="225429"/>
            <a:ext cx="2279652" cy="59753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44233" y="225429"/>
            <a:ext cx="6637867" cy="59753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4CDAF1AF-2F14-4EA2-AE2E-B0F7B219C001}"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2972173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2544235" y="225429"/>
            <a:ext cx="9120719" cy="10080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544235" y="1449390"/>
            <a:ext cx="4457700" cy="47513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7205137" y="1449390"/>
            <a:ext cx="4459817" cy="4751387"/>
          </a:xfrm>
        </p:spPr>
        <p:txBody>
          <a:bodyPr/>
          <a:lstStyle/>
          <a:p>
            <a:r>
              <a:rPr lang="en-US" smtClean="0"/>
              <a:t>Click icon to add clip art</a:t>
            </a:r>
            <a:endParaRPr lang="en-US"/>
          </a:p>
        </p:txBody>
      </p:sp>
      <p:sp>
        <p:nvSpPr>
          <p:cNvPr id="5" name="Date Placeholder 4"/>
          <p:cNvSpPr>
            <a:spLocks noGrp="1"/>
          </p:cNvSpPr>
          <p:nvPr>
            <p:ph type="dt" sz="half" idx="10"/>
          </p:nvPr>
        </p:nvSpPr>
        <p:spPr>
          <a:xfrm>
            <a:off x="575735" y="6308725"/>
            <a:ext cx="2451100" cy="349250"/>
          </a:xfrm>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6" name="Footer Placeholder 5"/>
          <p:cNvSpPr>
            <a:spLocks noGrp="1"/>
          </p:cNvSpPr>
          <p:nvPr>
            <p:ph type="ftr" sz="quarter" idx="11"/>
          </p:nvPr>
        </p:nvSpPr>
        <p:spPr>
          <a:xfrm>
            <a:off x="3168657" y="6308725"/>
            <a:ext cx="5753100" cy="349250"/>
          </a:xfrm>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7" name="Slide Number Placeholder 6"/>
          <p:cNvSpPr>
            <a:spLocks noGrp="1"/>
          </p:cNvSpPr>
          <p:nvPr>
            <p:ph type="sldNum" sz="quarter" idx="12"/>
          </p:nvPr>
        </p:nvSpPr>
        <p:spPr>
          <a:xfrm>
            <a:off x="9124951" y="6308725"/>
            <a:ext cx="2540000" cy="349250"/>
          </a:xfrm>
        </p:spPr>
        <p:txBody>
          <a:bodyPr/>
          <a:lstStyle>
            <a:lvl1pPr>
              <a:defRPr/>
            </a:lvl1pPr>
          </a:lstStyle>
          <a:p>
            <a:pPr rtl="0" fontAlgn="base">
              <a:spcBef>
                <a:spcPct val="0"/>
              </a:spcBef>
              <a:spcAft>
                <a:spcPct val="0"/>
              </a:spcAft>
            </a:pPr>
            <a:fld id="{5B6D7F81-D383-4C64-943A-5B2F1B32D755}"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4990462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2544235" y="225429"/>
            <a:ext cx="9120719" cy="10080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544235" y="1449389"/>
            <a:ext cx="9120719" cy="2298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44235" y="3900492"/>
            <a:ext cx="9120719" cy="2300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75735" y="6308725"/>
            <a:ext cx="2451100" cy="349250"/>
          </a:xfrm>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6" name="Footer Placeholder 5"/>
          <p:cNvSpPr>
            <a:spLocks noGrp="1"/>
          </p:cNvSpPr>
          <p:nvPr>
            <p:ph type="ftr" sz="quarter" idx="11"/>
          </p:nvPr>
        </p:nvSpPr>
        <p:spPr>
          <a:xfrm>
            <a:off x="3168657" y="6308725"/>
            <a:ext cx="5753100" cy="349250"/>
          </a:xfrm>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7" name="Slide Number Placeholder 6"/>
          <p:cNvSpPr>
            <a:spLocks noGrp="1"/>
          </p:cNvSpPr>
          <p:nvPr>
            <p:ph type="sldNum" sz="quarter" idx="12"/>
          </p:nvPr>
        </p:nvSpPr>
        <p:spPr>
          <a:xfrm>
            <a:off x="9124951" y="6308725"/>
            <a:ext cx="2540000" cy="349250"/>
          </a:xfrm>
        </p:spPr>
        <p:txBody>
          <a:bodyPr/>
          <a:lstStyle>
            <a:lvl1pPr>
              <a:defRPr/>
            </a:lvl1pPr>
          </a:lstStyle>
          <a:p>
            <a:pPr rtl="0" fontAlgn="base">
              <a:spcBef>
                <a:spcPct val="0"/>
              </a:spcBef>
              <a:spcAft>
                <a:spcPct val="0"/>
              </a:spcAft>
            </a:pPr>
            <a:fld id="{35C76EAD-5CA6-40B8-A9FD-204ACB69DADC}"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013702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50" b="1" i="0">
                <a:solidFill>
                  <a:srgbClr val="003366"/>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750" b="0" i="0">
                <a:solidFill>
                  <a:srgbClr val="5F5F5F"/>
                </a:solidFill>
                <a:latin typeface="Verdana"/>
                <a:cs typeface="Verdana"/>
              </a:defRPr>
            </a:lvl1pPr>
          </a:lstStyle>
          <a:p>
            <a:pPr marL="12700">
              <a:lnSpc>
                <a:spcPct val="100000"/>
              </a:lnSpc>
              <a:spcBef>
                <a:spcPts val="110"/>
              </a:spcBef>
            </a:pPr>
            <a:r>
              <a:rPr dirty="0"/>
              <a:t>MC</a:t>
            </a:r>
            <a:r>
              <a:rPr spc="-5" dirty="0"/>
              <a:t> </a:t>
            </a:r>
            <a:r>
              <a:rPr dirty="0"/>
              <a:t>-</a:t>
            </a:r>
            <a:r>
              <a:rPr spc="-10" dirty="0"/>
              <a:t> </a:t>
            </a:r>
            <a:r>
              <a:rPr spc="-20" dirty="0"/>
              <a:t>2018</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10/12/2023</a:t>
            </a:fld>
            <a:endParaRPr lang="en-US"/>
          </a:p>
        </p:txBody>
      </p:sp>
      <p:sp>
        <p:nvSpPr>
          <p:cNvPr id="6" name="Holder 6"/>
          <p:cNvSpPr>
            <a:spLocks noGrp="1"/>
          </p:cNvSpPr>
          <p:nvPr>
            <p:ph type="sldNum" sz="quarter" idx="7"/>
          </p:nvPr>
        </p:nvSpPr>
        <p:spPr/>
        <p:txBody>
          <a:bodyPr lIns="0" tIns="0" rIns="0" bIns="0"/>
          <a:lstStyle>
            <a:lvl1pPr>
              <a:defRPr sz="750" b="1" i="0">
                <a:solidFill>
                  <a:srgbClr val="5F5F5F"/>
                </a:solidFill>
                <a:latin typeface="Verdana"/>
                <a:cs typeface="Verdana"/>
              </a:defRPr>
            </a:lvl1pPr>
          </a:lstStyle>
          <a:p>
            <a:pPr marL="12700">
              <a:lnSpc>
                <a:spcPct val="100000"/>
              </a:lnSpc>
              <a:spcBef>
                <a:spcPts val="110"/>
              </a:spcBef>
            </a:pPr>
            <a:r>
              <a:rPr spc="-20" dirty="0"/>
              <a:t>1.</a:t>
            </a:r>
            <a:fld id="{81D60167-4931-47E6-BA6A-407CBD079E47}" type="slidenum">
              <a:rPr spc="-20" dirty="0"/>
              <a:t>‹#›</a:t>
            </a:fld>
            <a:endParaRPr spc="-2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50" b="1" i="0">
                <a:solidFill>
                  <a:srgbClr val="003366"/>
                </a:solidFill>
                <a:latin typeface="Arial"/>
                <a:cs typeface="Arial"/>
              </a:defRPr>
            </a:lvl1pPr>
          </a:lstStyle>
          <a:p>
            <a:endParaRPr/>
          </a:p>
        </p:txBody>
      </p:sp>
      <p:sp>
        <p:nvSpPr>
          <p:cNvPr id="3" name="Holder 3"/>
          <p:cNvSpPr>
            <a:spLocks noGrp="1"/>
          </p:cNvSpPr>
          <p:nvPr>
            <p:ph sz="half" idx="2"/>
          </p:nvPr>
        </p:nvSpPr>
        <p:spPr>
          <a:xfrm>
            <a:off x="455848" y="1705851"/>
            <a:ext cx="5429250" cy="3872229"/>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4" name="Holder 4"/>
          <p:cNvSpPr>
            <a:spLocks noGrp="1"/>
          </p:cNvSpPr>
          <p:nvPr>
            <p:ph sz="half" idx="3"/>
          </p:nvPr>
        </p:nvSpPr>
        <p:spPr>
          <a:xfrm>
            <a:off x="6319014" y="1705851"/>
            <a:ext cx="4161790" cy="3591560"/>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defRPr sz="750" b="0" i="0">
                <a:solidFill>
                  <a:srgbClr val="5F5F5F"/>
                </a:solidFill>
                <a:latin typeface="Verdana"/>
                <a:cs typeface="Verdana"/>
              </a:defRPr>
            </a:lvl1pPr>
          </a:lstStyle>
          <a:p>
            <a:pPr marL="12700">
              <a:lnSpc>
                <a:spcPct val="100000"/>
              </a:lnSpc>
              <a:spcBef>
                <a:spcPts val="110"/>
              </a:spcBef>
            </a:pPr>
            <a:r>
              <a:rPr dirty="0"/>
              <a:t>MC</a:t>
            </a:r>
            <a:r>
              <a:rPr spc="-5" dirty="0"/>
              <a:t> </a:t>
            </a:r>
            <a:r>
              <a:rPr dirty="0"/>
              <a:t>-</a:t>
            </a:r>
            <a:r>
              <a:rPr spc="-10" dirty="0"/>
              <a:t> </a:t>
            </a:r>
            <a:r>
              <a:rPr spc="-20" dirty="0"/>
              <a:t>2018</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10/12/2023</a:t>
            </a:fld>
            <a:endParaRPr lang="en-US"/>
          </a:p>
        </p:txBody>
      </p:sp>
      <p:sp>
        <p:nvSpPr>
          <p:cNvPr id="7" name="Holder 7"/>
          <p:cNvSpPr>
            <a:spLocks noGrp="1"/>
          </p:cNvSpPr>
          <p:nvPr>
            <p:ph type="sldNum" sz="quarter" idx="7"/>
          </p:nvPr>
        </p:nvSpPr>
        <p:spPr/>
        <p:txBody>
          <a:bodyPr lIns="0" tIns="0" rIns="0" bIns="0"/>
          <a:lstStyle>
            <a:lvl1pPr>
              <a:defRPr sz="750" b="1" i="0">
                <a:solidFill>
                  <a:srgbClr val="5F5F5F"/>
                </a:solidFill>
                <a:latin typeface="Verdana"/>
                <a:cs typeface="Verdana"/>
              </a:defRPr>
            </a:lvl1pPr>
          </a:lstStyle>
          <a:p>
            <a:pPr marL="12700">
              <a:lnSpc>
                <a:spcPct val="100000"/>
              </a:lnSpc>
              <a:spcBef>
                <a:spcPts val="110"/>
              </a:spcBef>
            </a:pPr>
            <a:r>
              <a:rPr spc="-20" dirty="0"/>
              <a:t>1.</a:t>
            </a:r>
            <a:fld id="{81D60167-4931-47E6-BA6A-407CBD079E47}" type="slidenum">
              <a:rPr spc="-20" dirty="0"/>
              <a:t>‹#›</a:t>
            </a:fld>
            <a:endParaRPr spc="-2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50" b="1" i="0">
                <a:solidFill>
                  <a:srgbClr val="003366"/>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750" b="0" i="0">
                <a:solidFill>
                  <a:srgbClr val="5F5F5F"/>
                </a:solidFill>
                <a:latin typeface="Verdana"/>
                <a:cs typeface="Verdana"/>
              </a:defRPr>
            </a:lvl1pPr>
          </a:lstStyle>
          <a:p>
            <a:pPr marL="12700">
              <a:lnSpc>
                <a:spcPct val="100000"/>
              </a:lnSpc>
              <a:spcBef>
                <a:spcPts val="110"/>
              </a:spcBef>
            </a:pPr>
            <a:r>
              <a:rPr dirty="0"/>
              <a:t>MC</a:t>
            </a:r>
            <a:r>
              <a:rPr spc="-5" dirty="0"/>
              <a:t> </a:t>
            </a:r>
            <a:r>
              <a:rPr dirty="0"/>
              <a:t>-</a:t>
            </a:r>
            <a:r>
              <a:rPr spc="-10" dirty="0"/>
              <a:t> </a:t>
            </a:r>
            <a:r>
              <a:rPr spc="-20" dirty="0"/>
              <a:t>2018</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10/12/2023</a:t>
            </a:fld>
            <a:endParaRPr lang="en-US"/>
          </a:p>
        </p:txBody>
      </p:sp>
      <p:sp>
        <p:nvSpPr>
          <p:cNvPr id="5" name="Holder 5"/>
          <p:cNvSpPr>
            <a:spLocks noGrp="1"/>
          </p:cNvSpPr>
          <p:nvPr>
            <p:ph type="sldNum" sz="quarter" idx="7"/>
          </p:nvPr>
        </p:nvSpPr>
        <p:spPr/>
        <p:txBody>
          <a:bodyPr lIns="0" tIns="0" rIns="0" bIns="0"/>
          <a:lstStyle>
            <a:lvl1pPr>
              <a:defRPr sz="750" b="1" i="0">
                <a:solidFill>
                  <a:srgbClr val="5F5F5F"/>
                </a:solidFill>
                <a:latin typeface="Verdana"/>
                <a:cs typeface="Verdana"/>
              </a:defRPr>
            </a:lvl1pPr>
          </a:lstStyle>
          <a:p>
            <a:pPr marL="12700">
              <a:lnSpc>
                <a:spcPct val="100000"/>
              </a:lnSpc>
              <a:spcBef>
                <a:spcPts val="110"/>
              </a:spcBef>
            </a:pPr>
            <a:r>
              <a:rPr spc="-20" dirty="0"/>
              <a:t>1.</a:t>
            </a:r>
            <a:fld id="{81D60167-4931-47E6-BA6A-407CBD079E47}" type="slidenum">
              <a:rPr spc="-20" dirty="0"/>
              <a:t>‹#›</a:t>
            </a:fld>
            <a:endParaRPr spc="-2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750" b="0" i="0">
                <a:solidFill>
                  <a:srgbClr val="5F5F5F"/>
                </a:solidFill>
                <a:latin typeface="Verdana"/>
                <a:cs typeface="Verdana"/>
              </a:defRPr>
            </a:lvl1pPr>
          </a:lstStyle>
          <a:p>
            <a:pPr marL="12700">
              <a:lnSpc>
                <a:spcPct val="100000"/>
              </a:lnSpc>
              <a:spcBef>
                <a:spcPts val="110"/>
              </a:spcBef>
            </a:pPr>
            <a:r>
              <a:rPr dirty="0"/>
              <a:t>MC</a:t>
            </a:r>
            <a:r>
              <a:rPr spc="-5" dirty="0"/>
              <a:t> </a:t>
            </a:r>
            <a:r>
              <a:rPr dirty="0"/>
              <a:t>-</a:t>
            </a:r>
            <a:r>
              <a:rPr spc="-10" dirty="0"/>
              <a:t> </a:t>
            </a:r>
            <a:r>
              <a:rPr spc="-20" dirty="0"/>
              <a:t>2018</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10/12/2023</a:t>
            </a:fld>
            <a:endParaRPr lang="en-US"/>
          </a:p>
        </p:txBody>
      </p:sp>
      <p:sp>
        <p:nvSpPr>
          <p:cNvPr id="4" name="Holder 4"/>
          <p:cNvSpPr>
            <a:spLocks noGrp="1"/>
          </p:cNvSpPr>
          <p:nvPr>
            <p:ph type="sldNum" sz="quarter" idx="7"/>
          </p:nvPr>
        </p:nvSpPr>
        <p:spPr/>
        <p:txBody>
          <a:bodyPr lIns="0" tIns="0" rIns="0" bIns="0"/>
          <a:lstStyle>
            <a:lvl1pPr>
              <a:defRPr sz="750" b="1" i="0">
                <a:solidFill>
                  <a:srgbClr val="5F5F5F"/>
                </a:solidFill>
                <a:latin typeface="Verdana"/>
                <a:cs typeface="Verdana"/>
              </a:defRPr>
            </a:lvl1pPr>
          </a:lstStyle>
          <a:p>
            <a:pPr marL="12700">
              <a:lnSpc>
                <a:spcPct val="100000"/>
              </a:lnSpc>
              <a:spcBef>
                <a:spcPts val="110"/>
              </a:spcBef>
            </a:pPr>
            <a:r>
              <a:rPr spc="-20" dirty="0"/>
              <a:t>1.</a:t>
            </a:r>
            <a:fld id="{81D60167-4931-47E6-BA6A-407CBD079E47}" type="slidenum">
              <a:rPr spc="-20" dirty="0"/>
              <a:t>‹#›</a:t>
            </a:fld>
            <a:endParaRPr spc="-2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6257" name="Picture 177" descr="csk_biorep_page1IMAGE"/>
          <p:cNvPicPr>
            <a:picLocks noChangeAspect="1" noChangeArrowheads="1"/>
          </p:cNvPicPr>
          <p:nvPr/>
        </p:nvPicPr>
        <p:blipFill>
          <a:blip r:embed="rId2" cstate="print"/>
          <a:srcRect/>
          <a:stretch>
            <a:fillRect/>
          </a:stretch>
        </p:blipFill>
        <p:spPr bwMode="auto">
          <a:xfrm>
            <a:off x="0" y="0"/>
            <a:ext cx="12192000" cy="6858000"/>
          </a:xfrm>
          <a:prstGeom prst="rect">
            <a:avLst/>
          </a:prstGeom>
          <a:noFill/>
        </p:spPr>
      </p:pic>
      <p:sp>
        <p:nvSpPr>
          <p:cNvPr id="46082" name="Rectangle 2"/>
          <p:cNvSpPr>
            <a:spLocks noGrp="1" noChangeArrowheads="1"/>
          </p:cNvSpPr>
          <p:nvPr>
            <p:ph type="ctrTitle"/>
          </p:nvPr>
        </p:nvSpPr>
        <p:spPr>
          <a:xfrm>
            <a:off x="3024721" y="3176589"/>
            <a:ext cx="8612716" cy="2074862"/>
          </a:xfrm>
        </p:spPr>
        <p:txBody>
          <a:bodyPr/>
          <a:lstStyle>
            <a:lvl1pPr>
              <a:defRPr sz="3200"/>
            </a:lvl1pPr>
          </a:lstStyle>
          <a:p>
            <a:r>
              <a:rPr lang="en-US" smtClean="0"/>
              <a:t>Click to edit Master title style</a:t>
            </a:r>
            <a:endParaRPr lang="en-US"/>
          </a:p>
        </p:txBody>
      </p:sp>
      <p:sp>
        <p:nvSpPr>
          <p:cNvPr id="46083" name="Rectangle 3"/>
          <p:cNvSpPr>
            <a:spLocks noGrp="1" noChangeArrowheads="1"/>
          </p:cNvSpPr>
          <p:nvPr>
            <p:ph type="subTitle" idx="1"/>
          </p:nvPr>
        </p:nvSpPr>
        <p:spPr>
          <a:xfrm>
            <a:off x="575737" y="296867"/>
            <a:ext cx="7505700" cy="1368425"/>
          </a:xfrm>
        </p:spPr>
        <p:txBody>
          <a:bodyPr/>
          <a:lstStyle>
            <a:lvl1pPr marL="0" indent="0">
              <a:buFontTx/>
              <a:buNone/>
              <a:defRPr sz="1200"/>
            </a:lvl1pPr>
          </a:lstStyle>
          <a:p>
            <a:r>
              <a:rPr lang="en-US" smtClean="0"/>
              <a:t>Click to edit Master subtitle style</a:t>
            </a:r>
            <a:endParaRPr lang="en-US"/>
          </a:p>
        </p:txBody>
      </p:sp>
      <p:sp>
        <p:nvSpPr>
          <p:cNvPr id="46254" name="Rectangle 174"/>
          <p:cNvSpPr>
            <a:spLocks noGrp="1" noChangeArrowheads="1"/>
          </p:cNvSpPr>
          <p:nvPr>
            <p:ph type="dt" sz="half" idx="2"/>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46255" name="Rectangle 175"/>
          <p:cNvSpPr>
            <a:spLocks noGrp="1" noChangeArrowheads="1"/>
          </p:cNvSpPr>
          <p:nvPr>
            <p:ph type="ftr" sz="quarter" idx="3"/>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46256" name="Rectangle 176"/>
          <p:cNvSpPr>
            <a:spLocks noGrp="1" noChangeArrowheads="1"/>
          </p:cNvSpPr>
          <p:nvPr>
            <p:ph type="sldNum" sz="quarter" idx="4"/>
          </p:nvPr>
        </p:nvSpPr>
        <p:spPr/>
        <p:txBody>
          <a:bodyPr/>
          <a:lstStyle>
            <a:lvl1pPr>
              <a:defRPr/>
            </a:lvl1pPr>
          </a:lstStyle>
          <a:p>
            <a:pPr rtl="0" fontAlgn="base">
              <a:spcBef>
                <a:spcPct val="0"/>
              </a:spcBef>
              <a:spcAft>
                <a:spcPct val="0"/>
              </a:spcAft>
            </a:pPr>
            <a:fld id="{B959A3FB-12C1-4949-9DB2-4A4E63B4D691}"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1159225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0A4C6ADE-B3AE-43C3-832B-D74B71E851A5}"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489384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4"/>
            <a:ext cx="10363200" cy="150018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230960D1-EE98-401B-A2EE-B5EE14AF28C8}"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4093159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544235" y="1449390"/>
            <a:ext cx="4457700"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205137" y="1449390"/>
            <a:ext cx="4459817"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B53C50EB-0A00-4B12-A89E-AE8488C7FCA8}"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5171132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6" Type="http://schemas.openxmlformats.org/officeDocument/2006/relationships/image" Target="../media/image3.jpeg"/><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image" Target="../media/image2.jpeg"/><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pic>
        <p:nvPicPr>
          <p:cNvPr id="17" name="bg object 17"/>
          <p:cNvPicPr/>
          <p:nvPr/>
        </p:nvPicPr>
        <p:blipFill>
          <a:blip r:embed="rId7" cstate="print"/>
          <a:stretch>
            <a:fillRect/>
          </a:stretch>
        </p:blipFill>
        <p:spPr>
          <a:xfrm>
            <a:off x="9645396" y="60960"/>
            <a:ext cx="2138171" cy="566927"/>
          </a:xfrm>
          <a:prstGeom prst="rect">
            <a:avLst/>
          </a:prstGeom>
        </p:spPr>
      </p:pic>
      <p:sp>
        <p:nvSpPr>
          <p:cNvPr id="2" name="Holder 2"/>
          <p:cNvSpPr>
            <a:spLocks noGrp="1"/>
          </p:cNvSpPr>
          <p:nvPr>
            <p:ph type="title"/>
          </p:nvPr>
        </p:nvSpPr>
        <p:spPr>
          <a:xfrm>
            <a:off x="321735" y="711937"/>
            <a:ext cx="7508240" cy="369569"/>
          </a:xfrm>
          <a:prstGeom prst="rect">
            <a:avLst/>
          </a:prstGeom>
        </p:spPr>
        <p:txBody>
          <a:bodyPr wrap="square" lIns="0" tIns="0" rIns="0" bIns="0">
            <a:spAutoFit/>
          </a:bodyPr>
          <a:lstStyle>
            <a:lvl1pPr>
              <a:defRPr sz="2250" b="1" i="0">
                <a:solidFill>
                  <a:srgbClr val="003366"/>
                </a:solidFill>
                <a:latin typeface="Arial"/>
                <a:cs typeface="Arial"/>
              </a:defRPr>
            </a:lvl1pPr>
          </a:lstStyle>
          <a:p>
            <a:endParaRPr/>
          </a:p>
        </p:txBody>
      </p:sp>
      <p:sp>
        <p:nvSpPr>
          <p:cNvPr id="3" name="Holder 3"/>
          <p:cNvSpPr>
            <a:spLocks noGrp="1"/>
          </p:cNvSpPr>
          <p:nvPr>
            <p:ph type="body" idx="1"/>
          </p:nvPr>
        </p:nvSpPr>
        <p:spPr>
          <a:xfrm>
            <a:off x="302609" y="2557105"/>
            <a:ext cx="10699115" cy="137350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217141" y="6700340"/>
            <a:ext cx="527050" cy="142240"/>
          </a:xfrm>
          <a:prstGeom prst="rect">
            <a:avLst/>
          </a:prstGeom>
        </p:spPr>
        <p:txBody>
          <a:bodyPr wrap="square" lIns="0" tIns="0" rIns="0" bIns="0">
            <a:spAutoFit/>
          </a:bodyPr>
          <a:lstStyle>
            <a:lvl1pPr>
              <a:defRPr sz="750" b="0" i="0">
                <a:solidFill>
                  <a:srgbClr val="5F5F5F"/>
                </a:solidFill>
                <a:latin typeface="Verdana"/>
                <a:cs typeface="Verdana"/>
              </a:defRPr>
            </a:lvl1pPr>
          </a:lstStyle>
          <a:p>
            <a:pPr marL="12700">
              <a:lnSpc>
                <a:spcPct val="100000"/>
              </a:lnSpc>
              <a:spcBef>
                <a:spcPts val="110"/>
              </a:spcBef>
            </a:pPr>
            <a:r>
              <a:rPr dirty="0"/>
              <a:t>MC</a:t>
            </a:r>
            <a:r>
              <a:rPr spc="-5" dirty="0"/>
              <a:t> </a:t>
            </a:r>
            <a:r>
              <a:rPr dirty="0"/>
              <a:t>-</a:t>
            </a:r>
            <a:r>
              <a:rPr spc="-10" dirty="0"/>
              <a:t> </a:t>
            </a:r>
            <a:r>
              <a:rPr spc="-20" dirty="0"/>
              <a:t>2018</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10/12/2023</a:t>
            </a:fld>
            <a:endParaRPr lang="en-US"/>
          </a:p>
        </p:txBody>
      </p:sp>
      <p:sp>
        <p:nvSpPr>
          <p:cNvPr id="6" name="Holder 6"/>
          <p:cNvSpPr>
            <a:spLocks noGrp="1"/>
          </p:cNvSpPr>
          <p:nvPr>
            <p:ph type="sldNum" sz="quarter" idx="7"/>
          </p:nvPr>
        </p:nvSpPr>
        <p:spPr>
          <a:xfrm>
            <a:off x="11437619" y="6696896"/>
            <a:ext cx="304800" cy="142240"/>
          </a:xfrm>
          <a:prstGeom prst="rect">
            <a:avLst/>
          </a:prstGeom>
        </p:spPr>
        <p:txBody>
          <a:bodyPr wrap="square" lIns="0" tIns="0" rIns="0" bIns="0">
            <a:spAutoFit/>
          </a:bodyPr>
          <a:lstStyle>
            <a:lvl1pPr>
              <a:defRPr sz="750" b="1" i="0">
                <a:solidFill>
                  <a:srgbClr val="5F5F5F"/>
                </a:solidFill>
                <a:latin typeface="Verdana"/>
                <a:cs typeface="Verdana"/>
              </a:defRPr>
            </a:lvl1pPr>
          </a:lstStyle>
          <a:p>
            <a:pPr marL="12700">
              <a:lnSpc>
                <a:spcPct val="100000"/>
              </a:lnSpc>
              <a:spcBef>
                <a:spcPts val="110"/>
              </a:spcBef>
            </a:pPr>
            <a:r>
              <a:rPr spc="-20" dirty="0"/>
              <a:t>1.</a:t>
            </a:r>
            <a:fld id="{81D60167-4931-47E6-BA6A-407CBD079E47}" type="slidenum">
              <a:rPr spc="-20" dirty="0"/>
              <a:t>‹#›</a:t>
            </a:fld>
            <a:endParaRPr spc="-2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7000"/>
            <a:lum/>
          </a:blip>
          <a:srcRect/>
          <a:stretch>
            <a:fillRect l="6000" t="10000" r="-8000"/>
          </a:stretch>
        </a:blipFill>
        <a:effectLst/>
      </p:bgPr>
    </p:bg>
    <p:spTree>
      <p:nvGrpSpPr>
        <p:cNvPr id="1" name=""/>
        <p:cNvGrpSpPr/>
        <p:nvPr/>
      </p:nvGrpSpPr>
      <p:grpSpPr>
        <a:xfrm>
          <a:off x="0" y="0"/>
          <a:ext cx="0" cy="0"/>
          <a:chOff x="0" y="0"/>
          <a:chExt cx="0" cy="0"/>
        </a:xfrm>
      </p:grpSpPr>
      <p:pic>
        <p:nvPicPr>
          <p:cNvPr id="22694" name="Picture 166" descr="csk_biorep_page2IMAGE"/>
          <p:cNvPicPr>
            <a:picLocks noChangeAspect="1" noChangeArrowheads="1"/>
          </p:cNvPicPr>
          <p:nvPr/>
        </p:nvPicPr>
        <p:blipFill>
          <a:blip r:embed="rId16" cstate="print"/>
          <a:srcRect/>
          <a:stretch>
            <a:fillRect/>
          </a:stretch>
        </p:blipFill>
        <p:spPr bwMode="auto">
          <a:xfrm>
            <a:off x="0" y="0"/>
            <a:ext cx="12192000" cy="6858000"/>
          </a:xfrm>
          <a:prstGeom prst="rect">
            <a:avLst/>
          </a:prstGeom>
          <a:noFill/>
        </p:spPr>
      </p:pic>
      <p:sp>
        <p:nvSpPr>
          <p:cNvPr id="22530" name="Rectangle 2"/>
          <p:cNvSpPr>
            <a:spLocks noGrp="1" noChangeArrowheads="1"/>
          </p:cNvSpPr>
          <p:nvPr>
            <p:ph type="title"/>
          </p:nvPr>
        </p:nvSpPr>
        <p:spPr bwMode="auto">
          <a:xfrm>
            <a:off x="2544235" y="225429"/>
            <a:ext cx="9120719" cy="1008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22531" name="Rectangle 3"/>
          <p:cNvSpPr>
            <a:spLocks noGrp="1" noChangeArrowheads="1"/>
          </p:cNvSpPr>
          <p:nvPr>
            <p:ph type="body" idx="1"/>
          </p:nvPr>
        </p:nvSpPr>
        <p:spPr bwMode="auto">
          <a:xfrm>
            <a:off x="2544235" y="1449390"/>
            <a:ext cx="9120719" cy="47513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2532" name="Rectangle 4"/>
          <p:cNvSpPr>
            <a:spLocks noGrp="1" noChangeArrowheads="1"/>
          </p:cNvSpPr>
          <p:nvPr>
            <p:ph type="dt" sz="half" idx="2"/>
          </p:nvPr>
        </p:nvSpPr>
        <p:spPr bwMode="auto">
          <a:xfrm>
            <a:off x="575735" y="6308725"/>
            <a:ext cx="2451100"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900">
                <a:latin typeface="+mn-lt"/>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22533" name="Rectangle 5"/>
          <p:cNvSpPr>
            <a:spLocks noGrp="1" noChangeArrowheads="1"/>
          </p:cNvSpPr>
          <p:nvPr>
            <p:ph type="ftr" sz="quarter" idx="3"/>
          </p:nvPr>
        </p:nvSpPr>
        <p:spPr bwMode="auto">
          <a:xfrm>
            <a:off x="3168657" y="6308725"/>
            <a:ext cx="5753100"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900">
                <a:latin typeface="+mn-lt"/>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22534" name="Rectangle 6"/>
          <p:cNvSpPr>
            <a:spLocks noGrp="1" noChangeArrowheads="1"/>
          </p:cNvSpPr>
          <p:nvPr>
            <p:ph type="sldNum" sz="quarter" idx="4"/>
          </p:nvPr>
        </p:nvSpPr>
        <p:spPr bwMode="auto">
          <a:xfrm>
            <a:off x="9124951" y="6308725"/>
            <a:ext cx="2540000"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900">
                <a:latin typeface="+mn-lt"/>
              </a:defRPr>
            </a:lvl1pPr>
          </a:lstStyle>
          <a:p>
            <a:pPr rtl="0" fontAlgn="base">
              <a:spcBef>
                <a:spcPct val="0"/>
              </a:spcBef>
              <a:spcAft>
                <a:spcPct val="0"/>
              </a:spcAft>
            </a:pPr>
            <a:fld id="{3F6FC8E5-14CA-48A0-A1F8-319ECDA3C4C2}"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21452137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hdr="0" ftr="0" dt="0"/>
  <p:txStyles>
    <p:titleStyle>
      <a:lvl1pPr algn="l" rtl="0" eaLnBrk="1" fontAlgn="base" hangingPunct="1">
        <a:spcBef>
          <a:spcPct val="0"/>
        </a:spcBef>
        <a:spcAft>
          <a:spcPct val="0"/>
        </a:spcAft>
        <a:defRPr sz="2800">
          <a:solidFill>
            <a:schemeClr val="tx1"/>
          </a:solidFill>
          <a:latin typeface="+mj-lt"/>
          <a:ea typeface="+mj-ea"/>
          <a:cs typeface="+mj-cs"/>
        </a:defRPr>
      </a:lvl1pPr>
      <a:lvl2pPr algn="l" rtl="0" eaLnBrk="1" fontAlgn="base" hangingPunct="1">
        <a:spcBef>
          <a:spcPct val="0"/>
        </a:spcBef>
        <a:spcAft>
          <a:spcPct val="0"/>
        </a:spcAft>
        <a:defRPr sz="2800">
          <a:solidFill>
            <a:schemeClr val="tx1"/>
          </a:solidFill>
          <a:latin typeface="Century Gothic" pitchFamily="34" charset="0"/>
          <a:cs typeface="Times New Roman" pitchFamily="18" charset="0"/>
        </a:defRPr>
      </a:lvl2pPr>
      <a:lvl3pPr algn="l" rtl="0" eaLnBrk="1" fontAlgn="base" hangingPunct="1">
        <a:spcBef>
          <a:spcPct val="0"/>
        </a:spcBef>
        <a:spcAft>
          <a:spcPct val="0"/>
        </a:spcAft>
        <a:defRPr sz="2800">
          <a:solidFill>
            <a:schemeClr val="tx1"/>
          </a:solidFill>
          <a:latin typeface="Century Gothic" pitchFamily="34" charset="0"/>
          <a:cs typeface="Times New Roman" pitchFamily="18" charset="0"/>
        </a:defRPr>
      </a:lvl3pPr>
      <a:lvl4pPr algn="l" rtl="0" eaLnBrk="1" fontAlgn="base" hangingPunct="1">
        <a:spcBef>
          <a:spcPct val="0"/>
        </a:spcBef>
        <a:spcAft>
          <a:spcPct val="0"/>
        </a:spcAft>
        <a:defRPr sz="2800">
          <a:solidFill>
            <a:schemeClr val="tx1"/>
          </a:solidFill>
          <a:latin typeface="Century Gothic" pitchFamily="34" charset="0"/>
          <a:cs typeface="Times New Roman" pitchFamily="18" charset="0"/>
        </a:defRPr>
      </a:lvl4pPr>
      <a:lvl5pPr algn="l" rtl="0" eaLnBrk="1" fontAlgn="base" hangingPunct="1">
        <a:spcBef>
          <a:spcPct val="0"/>
        </a:spcBef>
        <a:spcAft>
          <a:spcPct val="0"/>
        </a:spcAft>
        <a:defRPr sz="2800">
          <a:solidFill>
            <a:schemeClr val="tx1"/>
          </a:solidFill>
          <a:latin typeface="Century Gothic" pitchFamily="34" charset="0"/>
          <a:cs typeface="Times New Roman" pitchFamily="18" charset="0"/>
        </a:defRPr>
      </a:lvl5pPr>
      <a:lvl6pPr marL="457200" algn="l" rtl="0" eaLnBrk="1" fontAlgn="base" hangingPunct="1">
        <a:spcBef>
          <a:spcPct val="0"/>
        </a:spcBef>
        <a:spcAft>
          <a:spcPct val="0"/>
        </a:spcAft>
        <a:defRPr sz="2800">
          <a:solidFill>
            <a:schemeClr val="tx1"/>
          </a:solidFill>
          <a:latin typeface="Century Gothic" pitchFamily="34" charset="0"/>
          <a:cs typeface="Times New Roman" pitchFamily="18" charset="0"/>
        </a:defRPr>
      </a:lvl6pPr>
      <a:lvl7pPr marL="914400" algn="l" rtl="0" eaLnBrk="1" fontAlgn="base" hangingPunct="1">
        <a:spcBef>
          <a:spcPct val="0"/>
        </a:spcBef>
        <a:spcAft>
          <a:spcPct val="0"/>
        </a:spcAft>
        <a:defRPr sz="2800">
          <a:solidFill>
            <a:schemeClr val="tx1"/>
          </a:solidFill>
          <a:latin typeface="Century Gothic" pitchFamily="34" charset="0"/>
          <a:cs typeface="Times New Roman" pitchFamily="18" charset="0"/>
        </a:defRPr>
      </a:lvl7pPr>
      <a:lvl8pPr marL="1371600" algn="l" rtl="0" eaLnBrk="1" fontAlgn="base" hangingPunct="1">
        <a:spcBef>
          <a:spcPct val="0"/>
        </a:spcBef>
        <a:spcAft>
          <a:spcPct val="0"/>
        </a:spcAft>
        <a:defRPr sz="2800">
          <a:solidFill>
            <a:schemeClr val="tx1"/>
          </a:solidFill>
          <a:latin typeface="Century Gothic" pitchFamily="34" charset="0"/>
          <a:cs typeface="Times New Roman" pitchFamily="18" charset="0"/>
        </a:defRPr>
      </a:lvl8pPr>
      <a:lvl9pPr marL="1828800" algn="l" rtl="0" eaLnBrk="1" fontAlgn="base" hangingPunct="1">
        <a:spcBef>
          <a:spcPct val="0"/>
        </a:spcBef>
        <a:spcAft>
          <a:spcPct val="0"/>
        </a:spcAft>
        <a:defRPr sz="2800">
          <a:solidFill>
            <a:schemeClr val="tx1"/>
          </a:solidFill>
          <a:latin typeface="Century Gothic" pitchFamily="34" charset="0"/>
          <a:cs typeface="Times New Roman" pitchFamily="18" charset="0"/>
        </a:defRPr>
      </a:lvl9pPr>
    </p:titleStyle>
    <p:bodyStyle>
      <a:lvl1pPr marL="342900" indent="-342900" algn="l" rtl="0" eaLnBrk="1" fontAlgn="base" hangingPunct="1">
        <a:spcBef>
          <a:spcPct val="20000"/>
        </a:spcBef>
        <a:spcAft>
          <a:spcPct val="20000"/>
        </a:spcAft>
        <a:buClr>
          <a:schemeClr val="tx1"/>
        </a:buClr>
        <a:buChar char="•"/>
        <a:defRPr sz="2000">
          <a:solidFill>
            <a:schemeClr val="tx1"/>
          </a:solidFill>
          <a:latin typeface="+mn-lt"/>
          <a:ea typeface="+mn-ea"/>
          <a:cs typeface="+mn-cs"/>
        </a:defRPr>
      </a:lvl1pPr>
      <a:lvl2pPr marL="742950" indent="-285750" algn="l" rtl="0" eaLnBrk="1" fontAlgn="base" hangingPunct="1">
        <a:spcBef>
          <a:spcPct val="20000"/>
        </a:spcBef>
        <a:spcAft>
          <a:spcPct val="20000"/>
        </a:spcAft>
        <a:buClr>
          <a:schemeClr val="tx1"/>
        </a:buClr>
        <a:buChar char="•"/>
        <a:defRPr>
          <a:solidFill>
            <a:schemeClr val="tx1"/>
          </a:solidFill>
          <a:latin typeface="+mn-lt"/>
          <a:cs typeface="+mn-cs"/>
        </a:defRPr>
      </a:lvl2pPr>
      <a:lvl3pPr marL="1143000" indent="-228600" algn="l" rtl="0" eaLnBrk="1" fontAlgn="base" hangingPunct="1">
        <a:spcBef>
          <a:spcPct val="20000"/>
        </a:spcBef>
        <a:spcAft>
          <a:spcPct val="20000"/>
        </a:spcAft>
        <a:buClr>
          <a:schemeClr val="tx1"/>
        </a:buClr>
        <a:buChar char="•"/>
        <a:defRPr sz="1600">
          <a:solidFill>
            <a:schemeClr val="tx1"/>
          </a:solidFill>
          <a:latin typeface="+mn-lt"/>
          <a:cs typeface="+mn-cs"/>
        </a:defRPr>
      </a:lvl3pPr>
      <a:lvl4pPr marL="1600200" indent="-228600" algn="l" rtl="0" eaLnBrk="1" fontAlgn="base" hangingPunct="1">
        <a:spcBef>
          <a:spcPct val="20000"/>
        </a:spcBef>
        <a:spcAft>
          <a:spcPct val="20000"/>
        </a:spcAft>
        <a:buClr>
          <a:schemeClr val="tx1"/>
        </a:buClr>
        <a:buChar char="•"/>
        <a:defRPr sz="1400">
          <a:solidFill>
            <a:schemeClr val="tx1"/>
          </a:solidFill>
          <a:latin typeface="+mn-lt"/>
          <a:cs typeface="+mn-cs"/>
        </a:defRPr>
      </a:lvl4pPr>
      <a:lvl5pPr marL="2057400" indent="-228600" algn="l" rtl="0" eaLnBrk="1" fontAlgn="base" hangingPunct="1">
        <a:spcBef>
          <a:spcPct val="20000"/>
        </a:spcBef>
        <a:spcAft>
          <a:spcPct val="20000"/>
        </a:spcAft>
        <a:buClr>
          <a:schemeClr val="tx1"/>
        </a:buClr>
        <a:buChar char="•"/>
        <a:defRPr sz="1200">
          <a:solidFill>
            <a:schemeClr val="tx1"/>
          </a:solidFill>
          <a:latin typeface="+mn-lt"/>
          <a:cs typeface="+mn-cs"/>
        </a:defRPr>
      </a:lvl5pPr>
      <a:lvl6pPr marL="2514600" indent="-228600" algn="l" rtl="0" eaLnBrk="1" fontAlgn="base" hangingPunct="1">
        <a:spcBef>
          <a:spcPct val="20000"/>
        </a:spcBef>
        <a:spcAft>
          <a:spcPct val="20000"/>
        </a:spcAft>
        <a:buClr>
          <a:schemeClr val="tx1"/>
        </a:buClr>
        <a:buChar char="•"/>
        <a:defRPr sz="1200">
          <a:solidFill>
            <a:schemeClr val="tx1"/>
          </a:solidFill>
          <a:latin typeface="+mn-lt"/>
          <a:cs typeface="+mn-cs"/>
        </a:defRPr>
      </a:lvl6pPr>
      <a:lvl7pPr marL="2971800" indent="-228600" algn="l" rtl="0" eaLnBrk="1" fontAlgn="base" hangingPunct="1">
        <a:spcBef>
          <a:spcPct val="20000"/>
        </a:spcBef>
        <a:spcAft>
          <a:spcPct val="20000"/>
        </a:spcAft>
        <a:buClr>
          <a:schemeClr val="tx1"/>
        </a:buClr>
        <a:buChar char="•"/>
        <a:defRPr sz="1200">
          <a:solidFill>
            <a:schemeClr val="tx1"/>
          </a:solidFill>
          <a:latin typeface="+mn-lt"/>
          <a:cs typeface="+mn-cs"/>
        </a:defRPr>
      </a:lvl7pPr>
      <a:lvl8pPr marL="3429000" indent="-228600" algn="l" rtl="0" eaLnBrk="1" fontAlgn="base" hangingPunct="1">
        <a:spcBef>
          <a:spcPct val="20000"/>
        </a:spcBef>
        <a:spcAft>
          <a:spcPct val="20000"/>
        </a:spcAft>
        <a:buClr>
          <a:schemeClr val="tx1"/>
        </a:buClr>
        <a:buChar char="•"/>
        <a:defRPr sz="1200">
          <a:solidFill>
            <a:schemeClr val="tx1"/>
          </a:solidFill>
          <a:latin typeface="+mn-lt"/>
          <a:cs typeface="+mn-cs"/>
        </a:defRPr>
      </a:lvl8pPr>
      <a:lvl9pPr marL="3886200" indent="-228600" algn="l" rtl="0" eaLnBrk="1" fontAlgn="base" hangingPunct="1">
        <a:spcBef>
          <a:spcPct val="20000"/>
        </a:spcBef>
        <a:spcAft>
          <a:spcPct val="20000"/>
        </a:spcAft>
        <a:buClr>
          <a:schemeClr val="tx1"/>
        </a:buClr>
        <a:buChar char="•"/>
        <a:defRPr sz="12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subTitle" idx="1"/>
          </p:nvPr>
        </p:nvSpPr>
        <p:spPr>
          <a:xfrm>
            <a:off x="8458200" y="5474905"/>
            <a:ext cx="3657592" cy="1244149"/>
          </a:xfrm>
          <a:ln w="38100">
            <a:solidFill>
              <a:srgbClr val="3333CC"/>
            </a:solidFill>
          </a:ln>
        </p:spPr>
        <p:txBody>
          <a:bodyPr/>
          <a:lstStyle/>
          <a:p>
            <a:pPr>
              <a:defRPr/>
            </a:pPr>
            <a:r>
              <a:rPr lang="en-US" altLang="en-US" sz="2200" b="1" u="sng" dirty="0">
                <a:solidFill>
                  <a:srgbClr val="00B050"/>
                </a:solidFill>
              </a:rPr>
              <a:t>Dr. Engr. M Malook Rind</a:t>
            </a:r>
          </a:p>
          <a:p>
            <a:pPr algn="l">
              <a:defRPr/>
            </a:pPr>
            <a:r>
              <a:rPr lang="en-US" altLang="en-US" b="1" dirty="0" err="1" smtClean="0">
                <a:solidFill>
                  <a:schemeClr val="tx1"/>
                </a:solidFill>
                <a:latin typeface="+mj-lt"/>
              </a:rPr>
              <a:t>Ph.D</a:t>
            </a:r>
            <a:r>
              <a:rPr lang="en-US" altLang="en-US" b="1" dirty="0" smtClean="0">
                <a:solidFill>
                  <a:schemeClr val="tx1"/>
                </a:solidFill>
                <a:latin typeface="+mj-lt"/>
              </a:rPr>
              <a:t> (I.T), ME (CSN), MBA (MIS), BE (CS)</a:t>
            </a:r>
          </a:p>
          <a:p>
            <a:pPr algn="l">
              <a:defRPr/>
            </a:pPr>
            <a:r>
              <a:rPr lang="en-US" altLang="en-US" b="1" dirty="0" smtClean="0">
                <a:solidFill>
                  <a:schemeClr val="tx1"/>
                </a:solidFill>
                <a:latin typeface="+mj-lt"/>
              </a:rPr>
              <a:t>CCNA, CCNP, Juniper Certified.</a:t>
            </a:r>
          </a:p>
          <a:p>
            <a:pPr algn="l">
              <a:defRPr/>
            </a:pPr>
            <a:r>
              <a:rPr lang="en-US" altLang="en-US" sz="1400" b="1" dirty="0">
                <a:solidFill>
                  <a:srgbClr val="0070C0"/>
                </a:solidFill>
                <a:latin typeface="+mj-lt"/>
              </a:rPr>
              <a:t>Professor (Computer Science)</a:t>
            </a:r>
          </a:p>
          <a:p>
            <a:pPr algn="l">
              <a:defRPr/>
            </a:pPr>
            <a:endParaRPr lang="en-US" altLang="en-US" sz="1600" b="1" dirty="0">
              <a:latin typeface="+mj-lt"/>
            </a:endParaRPr>
          </a:p>
        </p:txBody>
      </p:sp>
      <p:sp>
        <p:nvSpPr>
          <p:cNvPr id="3" name="Rounded Rectangle 2"/>
          <p:cNvSpPr/>
          <p:nvPr/>
        </p:nvSpPr>
        <p:spPr bwMode="auto">
          <a:xfrm>
            <a:off x="2074872" y="110485"/>
            <a:ext cx="8065827" cy="646754"/>
          </a:xfrm>
          <a:prstGeom prst="roundRect">
            <a:avLst/>
          </a:prstGeom>
          <a:solidFill>
            <a:schemeClr val="accent2">
              <a:lumMod val="20000"/>
              <a:lumOff val="80000"/>
            </a:schemeClr>
          </a:solidFill>
          <a:ln w="38100" cap="flat" cmpd="sng" algn="ctr">
            <a:solidFill>
              <a:srgbClr val="FF0000"/>
            </a:solidFill>
            <a:prstDash val="solid"/>
            <a:round/>
            <a:headEnd type="none" w="sm" len="sm"/>
            <a:tailEnd type="none" w="sm" len="sm"/>
          </a:ln>
          <a:effectLst/>
        </p:spPr>
        <p:txBody>
          <a:bodyPr/>
          <a:lstStyle/>
          <a:p>
            <a:pPr algn="ctr" rtl="0" fontAlgn="base">
              <a:spcBef>
                <a:spcPct val="0"/>
              </a:spcBef>
              <a:spcAft>
                <a:spcPct val="0"/>
              </a:spcAft>
              <a:defRPr/>
            </a:pPr>
            <a:r>
              <a:rPr lang="en-US" sz="3600" b="1" kern="1200" dirty="0">
                <a:solidFill>
                  <a:srgbClr val="0041C4"/>
                </a:solidFill>
                <a:latin typeface="Times New Roman" pitchFamily="18" charset="0"/>
                <a:ea typeface="+mn-ea"/>
                <a:cs typeface="Times New Roman" pitchFamily="18" charset="0"/>
              </a:rPr>
              <a:t>“Information Security”</a:t>
            </a:r>
            <a:endParaRPr lang="en-US" altLang="en-US" sz="3600" b="1" kern="1200" dirty="0">
              <a:solidFill>
                <a:srgbClr val="0041C4"/>
              </a:solidFill>
              <a:latin typeface="Times New Roman" pitchFamily="18" charset="0"/>
              <a:ea typeface="+mn-ea"/>
              <a:cs typeface="Times New Roman" pitchFamily="18" charset="0"/>
            </a:endParaRPr>
          </a:p>
        </p:txBody>
      </p:sp>
      <p:sp>
        <p:nvSpPr>
          <p:cNvPr id="9218" name="AutoShape 2" descr="Image result for kdu university college logo hd"/>
          <p:cNvSpPr>
            <a:spLocks noChangeAspect="1" noChangeArrowheads="1"/>
          </p:cNvSpPr>
          <p:nvPr/>
        </p:nvSpPr>
        <p:spPr bwMode="auto">
          <a:xfrm>
            <a:off x="1679575" y="-144460"/>
            <a:ext cx="304800" cy="304801"/>
          </a:xfrm>
          <a:prstGeom prst="rect">
            <a:avLst/>
          </a:prstGeom>
          <a:noFill/>
        </p:spPr>
        <p:txBody>
          <a:bodyPr vert="horz" wrap="square" lIns="91440" tIns="45720" rIns="91440" bIns="45720" numCol="1" anchor="t" anchorCtr="0" compatLnSpc="1">
            <a:prstTxWarp prst="textNoShape">
              <a:avLst/>
            </a:prstTxWarp>
          </a:bodyPr>
          <a:lstStyle/>
          <a:p>
            <a:pPr algn="ctr" rtl="0" fontAlgn="base">
              <a:spcBef>
                <a:spcPct val="0"/>
              </a:spcBef>
              <a:spcAft>
                <a:spcPct val="0"/>
              </a:spcAft>
            </a:pPr>
            <a:endParaRPr lang="en-US" sz="2400" kern="1200">
              <a:solidFill>
                <a:srgbClr val="000000"/>
              </a:solidFill>
              <a:latin typeface="Times New Roman" pitchFamily="18" charset="0"/>
              <a:ea typeface="+mn-ea"/>
              <a:cs typeface="Times New Roman" pitchFamily="18" charset="0"/>
            </a:endParaRPr>
          </a:p>
        </p:txBody>
      </p:sp>
      <p:sp>
        <p:nvSpPr>
          <p:cNvPr id="8194" name="AutoShape 2" descr="Image result for asia pacific university malaysia logo hd"/>
          <p:cNvSpPr>
            <a:spLocks noChangeAspect="1" noChangeArrowheads="1"/>
          </p:cNvSpPr>
          <p:nvPr/>
        </p:nvSpPr>
        <p:spPr bwMode="auto">
          <a:xfrm>
            <a:off x="1679575" y="-144460"/>
            <a:ext cx="304800" cy="304801"/>
          </a:xfrm>
          <a:prstGeom prst="rect">
            <a:avLst/>
          </a:prstGeom>
          <a:noFill/>
        </p:spPr>
        <p:txBody>
          <a:bodyPr vert="horz" wrap="square" lIns="91440" tIns="45720" rIns="91440" bIns="45720" numCol="1" anchor="t" anchorCtr="0" compatLnSpc="1">
            <a:prstTxWarp prst="textNoShape">
              <a:avLst/>
            </a:prstTxWarp>
          </a:bodyPr>
          <a:lstStyle/>
          <a:p>
            <a:pPr algn="ctr" rtl="0" fontAlgn="base">
              <a:spcBef>
                <a:spcPct val="0"/>
              </a:spcBef>
              <a:spcAft>
                <a:spcPct val="0"/>
              </a:spcAft>
            </a:pPr>
            <a:endParaRPr lang="en-US" sz="2400" kern="1200">
              <a:solidFill>
                <a:srgbClr val="000000"/>
              </a:solidFill>
              <a:latin typeface="Times New Roman" pitchFamily="18" charset="0"/>
              <a:ea typeface="+mn-ea"/>
              <a:cs typeface="Times New Roman" pitchFamily="18" charset="0"/>
            </a:endParaRPr>
          </a:p>
        </p:txBody>
      </p:sp>
      <p:pic>
        <p:nvPicPr>
          <p:cNvPr id="7" name="Picture 6" descr="3841479820397985.jpg"/>
          <p:cNvPicPr>
            <a:picLocks noChangeAspect="1"/>
          </p:cNvPicPr>
          <p:nvPr/>
        </p:nvPicPr>
        <p:blipFill>
          <a:blip r:embed="rId3"/>
          <a:stretch>
            <a:fillRect/>
          </a:stretch>
        </p:blipFill>
        <p:spPr>
          <a:xfrm>
            <a:off x="142874" y="5474905"/>
            <a:ext cx="3073402" cy="1317329"/>
          </a:xfrm>
          <a:prstGeom prst="rect">
            <a:avLst/>
          </a:prstGeom>
          <a:solidFill>
            <a:schemeClr val="accent2">
              <a:lumMod val="20000"/>
              <a:lumOff val="80000"/>
            </a:schemeClr>
          </a:solidFill>
          <a:ln w="38100" cap="flat" cmpd="sng" algn="ctr">
            <a:solidFill>
              <a:srgbClr val="006600"/>
            </a:solidFill>
            <a:prstDash val="solid"/>
            <a:round/>
            <a:headEnd type="none" w="sm" len="sm"/>
            <a:tailEnd type="none" w="sm" len="sm"/>
          </a:ln>
          <a:effectLst/>
        </p:spPr>
      </p:pic>
      <p:sp>
        <p:nvSpPr>
          <p:cNvPr id="8" name="Rectangle 6"/>
          <p:cNvSpPr txBox="1">
            <a:spLocks noChangeArrowheads="1"/>
          </p:cNvSpPr>
          <p:nvPr/>
        </p:nvSpPr>
        <p:spPr bwMode="auto">
          <a:xfrm>
            <a:off x="4953000" y="4585234"/>
            <a:ext cx="1963002" cy="504965"/>
          </a:xfrm>
          <a:prstGeom prst="rect">
            <a:avLst/>
          </a:prstGeom>
          <a:noFill/>
          <a:ln w="38100">
            <a:solidFill>
              <a:schemeClr val="tx2">
                <a:lumMod val="60000"/>
                <a:lumOff val="40000"/>
              </a:schemeClr>
            </a:solidFill>
            <a:miter lim="800000"/>
            <a:headEnd/>
            <a:tailEnd/>
          </a:ln>
          <a:effectLst/>
        </p:spPr>
        <p:txBody>
          <a:bodyPr vert="horz" wrap="square" lIns="91440" tIns="0" rIns="91440" bIns="0" numCol="1" anchor="t" anchorCtr="0" compatLnSpc="1">
            <a:prstTxWarp prst="textNoShape">
              <a:avLst/>
            </a:prstTxWarp>
          </a:bodyPr>
          <a:lstStyle/>
          <a:p>
            <a:pPr algn="just" rtl="0" fontAlgn="base">
              <a:spcBef>
                <a:spcPct val="20000"/>
              </a:spcBef>
              <a:spcAft>
                <a:spcPct val="20000"/>
              </a:spcAft>
              <a:buClr>
                <a:srgbClr val="000000"/>
              </a:buClr>
              <a:defRPr/>
            </a:pPr>
            <a:r>
              <a:rPr lang="en-US" altLang="en-US" sz="2600" b="1" i="1" u="sng" dirty="0">
                <a:solidFill>
                  <a:srgbClr val="0070C0"/>
                </a:solidFill>
                <a:latin typeface="Century Gothic"/>
                <a:ea typeface="+mn-ea"/>
                <a:cs typeface="Times New Roman"/>
              </a:rPr>
              <a:t>Lecture # </a:t>
            </a:r>
            <a:r>
              <a:rPr lang="en-US" altLang="en-US" sz="2600" b="1" i="1" u="sng" dirty="0" smtClean="0">
                <a:solidFill>
                  <a:srgbClr val="0070C0"/>
                </a:solidFill>
                <a:latin typeface="Century Gothic"/>
                <a:ea typeface="+mn-ea"/>
                <a:cs typeface="Times New Roman"/>
              </a:rPr>
              <a:t>4 </a:t>
            </a:r>
            <a:endParaRPr lang="en-US" altLang="en-US" sz="2600" b="1" i="1" dirty="0">
              <a:solidFill>
                <a:srgbClr val="0070C0"/>
              </a:solidFill>
              <a:latin typeface="Century Gothic"/>
              <a:ea typeface="+mn-ea"/>
              <a:cs typeface="Times New Roman"/>
            </a:endParaRPr>
          </a:p>
          <a:p>
            <a:pPr algn="just" rtl="0" fontAlgn="base">
              <a:spcBef>
                <a:spcPct val="20000"/>
              </a:spcBef>
              <a:spcAft>
                <a:spcPct val="20000"/>
              </a:spcAft>
              <a:buClr>
                <a:srgbClr val="000000"/>
              </a:buClr>
              <a:defRPr/>
            </a:pPr>
            <a:endParaRPr lang="en-US" altLang="en-US" sz="1600" b="1" dirty="0">
              <a:solidFill>
                <a:srgbClr val="000000"/>
              </a:solidFill>
              <a:latin typeface="Century Gothic"/>
              <a:ea typeface="+mn-ea"/>
              <a:cs typeface="Times New Roman"/>
            </a:endParaRPr>
          </a:p>
        </p:txBody>
      </p:sp>
      <p:pic>
        <p:nvPicPr>
          <p:cNvPr id="1026" name="Picture 2" descr="Types of wireless communication modules - Jotrin Electron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4872" y="828680"/>
            <a:ext cx="8051531" cy="3371849"/>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8648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11582400" cy="359714"/>
          </a:xfrm>
          <a:prstGeom prst="rect">
            <a:avLst/>
          </a:prstGeom>
        </p:spPr>
        <p:txBody>
          <a:bodyPr vert="horz" wrap="square" lIns="0" tIns="13335" rIns="0" bIns="0" rtlCol="0">
            <a:spAutoFit/>
          </a:bodyPr>
          <a:lstStyle/>
          <a:p>
            <a:pPr marL="12700">
              <a:lnSpc>
                <a:spcPct val="100000"/>
              </a:lnSpc>
              <a:spcBef>
                <a:spcPts val="105"/>
              </a:spcBef>
            </a:pPr>
            <a:r>
              <a:rPr lang="en-US" dirty="0"/>
              <a:t>Vulnerability Assessment</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pic>
        <p:nvPicPr>
          <p:cNvPr id="3" name="Picture 2"/>
          <p:cNvPicPr>
            <a:picLocks noChangeAspect="1"/>
          </p:cNvPicPr>
          <p:nvPr/>
        </p:nvPicPr>
        <p:blipFill>
          <a:blip r:embed="rId3"/>
          <a:stretch>
            <a:fillRect/>
          </a:stretch>
        </p:blipFill>
        <p:spPr>
          <a:xfrm>
            <a:off x="152400" y="1076078"/>
            <a:ext cx="11811000" cy="5491682"/>
          </a:xfrm>
          <a:prstGeom prst="rect">
            <a:avLst/>
          </a:prstGeom>
          <a:ln>
            <a:solidFill>
              <a:srgbClr val="FF0000"/>
            </a:solidFill>
          </a:ln>
        </p:spPr>
      </p:pic>
      <p:sp>
        <p:nvSpPr>
          <p:cNvPr id="10"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a:t>
            </a:r>
            <a:r>
              <a:rPr lang="en-US" sz="1000" dirty="0"/>
              <a:t> </a:t>
            </a:r>
            <a:r>
              <a:rPr lang="en-US" sz="1000" dirty="0" smtClean="0"/>
              <a:t>                  </a:t>
            </a:r>
            <a:r>
              <a:rPr lang="en-US" sz="1000" dirty="0" smtClean="0"/>
              <a:t>Information </a:t>
            </a:r>
            <a:r>
              <a:rPr lang="en-US" sz="1000" dirty="0" smtClean="0"/>
              <a:t>Security                                                                                                                                   Lecture 4          </a:t>
            </a:r>
            <a:endParaRPr lang="en-US" sz="1000" dirty="0"/>
          </a:p>
        </p:txBody>
      </p:sp>
    </p:spTree>
    <p:extLst>
      <p:ext uri="{BB962C8B-B14F-4D97-AF65-F5344CB8AC3E}">
        <p14:creationId xmlns:p14="http://schemas.microsoft.com/office/powerpoint/2010/main" val="34337358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11582400" cy="359714"/>
          </a:xfrm>
          <a:prstGeom prst="rect">
            <a:avLst/>
          </a:prstGeom>
        </p:spPr>
        <p:txBody>
          <a:bodyPr vert="horz" wrap="square" lIns="0" tIns="13335" rIns="0" bIns="0" rtlCol="0">
            <a:spAutoFit/>
          </a:bodyPr>
          <a:lstStyle/>
          <a:p>
            <a:pPr marL="12700">
              <a:lnSpc>
                <a:spcPct val="100000"/>
              </a:lnSpc>
              <a:spcBef>
                <a:spcPts val="105"/>
              </a:spcBef>
            </a:pPr>
            <a:r>
              <a:rPr lang="en-US" dirty="0"/>
              <a:t>Vulnerability Assessment</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5" name="Rectangle 4"/>
          <p:cNvSpPr/>
          <p:nvPr/>
        </p:nvSpPr>
        <p:spPr>
          <a:xfrm>
            <a:off x="152400" y="1013936"/>
            <a:ext cx="11811000" cy="1384995"/>
          </a:xfrm>
          <a:prstGeom prst="rect">
            <a:avLst/>
          </a:prstGeom>
        </p:spPr>
        <p:txBody>
          <a:bodyPr wrap="square">
            <a:spAutoFit/>
          </a:bodyPr>
          <a:lstStyle/>
          <a:p>
            <a:pPr marL="342900" indent="-342900" algn="just">
              <a:buFont typeface="Arial" panose="020B0604020202020204" pitchFamily="34" charset="0"/>
              <a:buChar char="•"/>
            </a:pPr>
            <a:r>
              <a:rPr lang="en-US" sz="2100" dirty="0" smtClean="0">
                <a:latin typeface="+mn-lt"/>
              </a:rPr>
              <a:t>The vulnerability management life cycle is an important process that helps identify and remediate security weaknesses before they can be exploited. </a:t>
            </a:r>
          </a:p>
          <a:p>
            <a:pPr marL="342900" indent="-342900" algn="just">
              <a:buFont typeface="Arial" panose="020B0604020202020204" pitchFamily="34" charset="0"/>
              <a:buChar char="•"/>
            </a:pPr>
            <a:r>
              <a:rPr lang="en-US" sz="2100" dirty="0" smtClean="0">
                <a:latin typeface="+mn-lt"/>
              </a:rPr>
              <a:t>Vulnerability management provides the best results when it is implemented in a sequence of well-organized phases</a:t>
            </a:r>
            <a:endParaRPr lang="en-US" sz="2100" dirty="0">
              <a:latin typeface="+mn-lt"/>
            </a:endParaRPr>
          </a:p>
        </p:txBody>
      </p:sp>
      <p:pic>
        <p:nvPicPr>
          <p:cNvPr id="4" name="Picture 3"/>
          <p:cNvPicPr>
            <a:picLocks noChangeAspect="1"/>
          </p:cNvPicPr>
          <p:nvPr/>
        </p:nvPicPr>
        <p:blipFill>
          <a:blip r:embed="rId3"/>
          <a:stretch>
            <a:fillRect/>
          </a:stretch>
        </p:blipFill>
        <p:spPr>
          <a:xfrm>
            <a:off x="170985" y="2398930"/>
            <a:ext cx="11792415" cy="4230469"/>
          </a:xfrm>
          <a:prstGeom prst="rect">
            <a:avLst/>
          </a:prstGeom>
          <a:ln>
            <a:solidFill>
              <a:srgbClr val="FF0000"/>
            </a:solidFill>
          </a:ln>
        </p:spPr>
      </p:pic>
      <p:sp>
        <p:nvSpPr>
          <p:cNvPr id="10"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a:t>
            </a:r>
            <a:r>
              <a:rPr lang="en-US" sz="1000" dirty="0"/>
              <a:t> </a:t>
            </a:r>
            <a:r>
              <a:rPr lang="en-US" sz="1000" dirty="0" smtClean="0"/>
              <a:t>                 </a:t>
            </a:r>
            <a:r>
              <a:rPr lang="en-US" sz="1000" dirty="0" smtClean="0"/>
              <a:t>Information </a:t>
            </a:r>
            <a:r>
              <a:rPr lang="en-US" sz="1000" dirty="0" smtClean="0"/>
              <a:t>Security                                                                                                                                   Lecture 4          </a:t>
            </a:r>
            <a:endParaRPr lang="en-US" sz="1000" dirty="0"/>
          </a:p>
        </p:txBody>
      </p:sp>
    </p:spTree>
    <p:extLst>
      <p:ext uri="{BB962C8B-B14F-4D97-AF65-F5344CB8AC3E}">
        <p14:creationId xmlns:p14="http://schemas.microsoft.com/office/powerpoint/2010/main" val="1419575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11582400" cy="359714"/>
          </a:xfrm>
          <a:prstGeom prst="rect">
            <a:avLst/>
          </a:prstGeom>
        </p:spPr>
        <p:txBody>
          <a:bodyPr vert="horz" wrap="square" lIns="0" tIns="13335" rIns="0" bIns="0" rtlCol="0">
            <a:spAutoFit/>
          </a:bodyPr>
          <a:lstStyle/>
          <a:p>
            <a:pPr marL="12700">
              <a:lnSpc>
                <a:spcPct val="100000"/>
              </a:lnSpc>
              <a:spcBef>
                <a:spcPts val="105"/>
              </a:spcBef>
            </a:pPr>
            <a:r>
              <a:rPr lang="en-US" dirty="0"/>
              <a:t>Vulnerability Assessment</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5" name="Rectangle 4"/>
          <p:cNvSpPr/>
          <p:nvPr/>
        </p:nvSpPr>
        <p:spPr>
          <a:xfrm>
            <a:off x="152400" y="1080730"/>
            <a:ext cx="11811000" cy="4862870"/>
          </a:xfrm>
          <a:prstGeom prst="rect">
            <a:avLst/>
          </a:prstGeom>
        </p:spPr>
        <p:txBody>
          <a:bodyPr wrap="square">
            <a:spAutoFit/>
          </a:bodyPr>
          <a:lstStyle/>
          <a:p>
            <a:pPr algn="just">
              <a:spcBef>
                <a:spcPts val="600"/>
              </a:spcBef>
              <a:spcAft>
                <a:spcPts val="600"/>
              </a:spcAft>
            </a:pPr>
            <a:r>
              <a:rPr lang="en-US" sz="2000" b="1" dirty="0">
                <a:latin typeface="+mn-lt"/>
              </a:rPr>
              <a:t>Identify Assets and Create a Baseline</a:t>
            </a:r>
            <a:r>
              <a:rPr lang="en-US" sz="2000" dirty="0">
                <a:latin typeface="+mn-lt"/>
              </a:rPr>
              <a:t>: </a:t>
            </a:r>
            <a:r>
              <a:rPr lang="en-US" sz="2000" dirty="0" smtClean="0">
                <a:latin typeface="+mn-lt"/>
              </a:rPr>
              <a:t>involves </a:t>
            </a:r>
            <a:r>
              <a:rPr lang="en-US" sz="2000" dirty="0">
                <a:latin typeface="+mn-lt"/>
              </a:rPr>
              <a:t>the gathering of information about the </a:t>
            </a:r>
            <a:r>
              <a:rPr lang="en-US" sz="2000" dirty="0" smtClean="0">
                <a:latin typeface="+mn-lt"/>
              </a:rPr>
              <a:t>identified systems, approved </a:t>
            </a:r>
            <a:r>
              <a:rPr lang="en-US" sz="2000" dirty="0">
                <a:latin typeface="+mn-lt"/>
              </a:rPr>
              <a:t>ports, software, drivers, and basic configuration of each system in order to develop and maintain a system baseline.</a:t>
            </a:r>
          </a:p>
          <a:p>
            <a:pPr algn="just">
              <a:spcBef>
                <a:spcPts val="600"/>
              </a:spcBef>
              <a:spcAft>
                <a:spcPts val="600"/>
              </a:spcAft>
            </a:pPr>
            <a:r>
              <a:rPr lang="en-US" sz="2000" b="1" dirty="0">
                <a:latin typeface="+mn-lt"/>
              </a:rPr>
              <a:t>Vulnerability Scan: </a:t>
            </a:r>
            <a:r>
              <a:rPr lang="en-US" sz="2000" dirty="0" smtClean="0">
                <a:latin typeface="+mn-lt"/>
              </a:rPr>
              <a:t>perform </a:t>
            </a:r>
            <a:r>
              <a:rPr lang="en-US" sz="2000" dirty="0">
                <a:latin typeface="+mn-lt"/>
              </a:rPr>
              <a:t>the vulnerability scan </a:t>
            </a:r>
            <a:r>
              <a:rPr lang="en-US" sz="2000" dirty="0" smtClean="0">
                <a:latin typeface="+mn-lt"/>
              </a:rPr>
              <a:t>to identify </a:t>
            </a:r>
            <a:r>
              <a:rPr lang="en-US" sz="2000" dirty="0">
                <a:latin typeface="+mn-lt"/>
              </a:rPr>
              <a:t>vulnerabilities in the </a:t>
            </a:r>
            <a:r>
              <a:rPr lang="en-US" sz="2000" dirty="0" smtClean="0">
                <a:latin typeface="+mn-lt"/>
              </a:rPr>
              <a:t>organization’s </a:t>
            </a:r>
            <a:r>
              <a:rPr lang="en-US" sz="2000" dirty="0">
                <a:latin typeface="+mn-lt"/>
              </a:rPr>
              <a:t>infrastructure </a:t>
            </a:r>
            <a:r>
              <a:rPr lang="en-US" sz="2000" dirty="0" smtClean="0">
                <a:latin typeface="+mn-lt"/>
              </a:rPr>
              <a:t>and to </a:t>
            </a:r>
            <a:r>
              <a:rPr lang="en-US" sz="2000" dirty="0">
                <a:latin typeface="+mn-lt"/>
              </a:rPr>
              <a:t>assess the organization’s Infrastructure weaknesses against the respective compliance guidelines.</a:t>
            </a:r>
          </a:p>
          <a:p>
            <a:pPr algn="just">
              <a:spcBef>
                <a:spcPts val="600"/>
              </a:spcBef>
              <a:spcAft>
                <a:spcPts val="600"/>
              </a:spcAft>
            </a:pPr>
            <a:r>
              <a:rPr lang="en-US" sz="2000" b="1" dirty="0">
                <a:latin typeface="+mn-lt"/>
              </a:rPr>
              <a:t>Risk Assessment: </a:t>
            </a:r>
            <a:r>
              <a:rPr lang="en-US" sz="2000" dirty="0">
                <a:latin typeface="+mn-lt"/>
              </a:rPr>
              <a:t>all serious uncertainties that are associated with the system are </a:t>
            </a:r>
            <a:r>
              <a:rPr lang="en-US" sz="2000" dirty="0" smtClean="0">
                <a:latin typeface="+mn-lt"/>
              </a:rPr>
              <a:t>assessed, prioritized</a:t>
            </a:r>
            <a:r>
              <a:rPr lang="en-US" sz="2000" dirty="0">
                <a:latin typeface="+mn-lt"/>
              </a:rPr>
              <a:t>, </a:t>
            </a:r>
            <a:r>
              <a:rPr lang="en-US" sz="2000" dirty="0" smtClean="0">
                <a:latin typeface="+mn-lt"/>
              </a:rPr>
              <a:t> </a:t>
            </a:r>
            <a:r>
              <a:rPr lang="en-US" sz="2000" dirty="0">
                <a:latin typeface="+mn-lt"/>
              </a:rPr>
              <a:t>remediation is planned to permanently eliminate system flaws. It determines whether the risk level for a particular asset is high, moderate, or low.</a:t>
            </a:r>
          </a:p>
          <a:p>
            <a:pPr algn="just">
              <a:spcBef>
                <a:spcPts val="600"/>
              </a:spcBef>
              <a:spcAft>
                <a:spcPts val="600"/>
              </a:spcAft>
            </a:pPr>
            <a:r>
              <a:rPr lang="en-US" sz="2000" b="1" dirty="0">
                <a:latin typeface="+mn-lt"/>
              </a:rPr>
              <a:t>Remediation: </a:t>
            </a:r>
            <a:r>
              <a:rPr lang="en-US" sz="2000" dirty="0" smtClean="0">
                <a:latin typeface="+mn-lt"/>
              </a:rPr>
              <a:t>applying </a:t>
            </a:r>
            <a:r>
              <a:rPr lang="en-US" sz="2000" dirty="0">
                <a:latin typeface="+mn-lt"/>
              </a:rPr>
              <a:t>fixes on vulnerable systems in order to reduce the impact and severity of </a:t>
            </a:r>
            <a:r>
              <a:rPr lang="en-US" sz="2000" dirty="0" smtClean="0">
                <a:latin typeface="+mn-lt"/>
              </a:rPr>
              <a:t>vulnerabilities.</a:t>
            </a:r>
          </a:p>
          <a:p>
            <a:pPr algn="just">
              <a:spcBef>
                <a:spcPts val="600"/>
              </a:spcBef>
              <a:spcAft>
                <a:spcPts val="600"/>
              </a:spcAft>
            </a:pPr>
            <a:r>
              <a:rPr lang="en-US" sz="2000" b="1" dirty="0" smtClean="0">
                <a:latin typeface="+mn-lt"/>
              </a:rPr>
              <a:t>Verification</a:t>
            </a:r>
            <a:r>
              <a:rPr lang="en-US" sz="2000" b="1" dirty="0">
                <a:latin typeface="+mn-lt"/>
              </a:rPr>
              <a:t>: </a:t>
            </a:r>
            <a:r>
              <a:rPr lang="en-US" sz="2000" dirty="0" smtClean="0">
                <a:latin typeface="+mn-lt"/>
              </a:rPr>
              <a:t>to performs </a:t>
            </a:r>
            <a:r>
              <a:rPr lang="en-US" sz="2000" dirty="0">
                <a:latin typeface="+mn-lt"/>
              </a:rPr>
              <a:t>a re-scan of systems to assess if the </a:t>
            </a:r>
            <a:r>
              <a:rPr lang="en-US" sz="2000" dirty="0" smtClean="0">
                <a:latin typeface="+mn-lt"/>
              </a:rPr>
              <a:t>required remediation </a:t>
            </a:r>
            <a:r>
              <a:rPr lang="en-US" sz="2000" dirty="0">
                <a:latin typeface="+mn-lt"/>
              </a:rPr>
              <a:t>is complete and whether the individual fixes have been applied to </a:t>
            </a:r>
            <a:r>
              <a:rPr lang="en-US" sz="2000" dirty="0" smtClean="0">
                <a:latin typeface="+mn-lt"/>
              </a:rPr>
              <a:t>the impacted </a:t>
            </a:r>
            <a:r>
              <a:rPr lang="en-US" sz="2000" dirty="0">
                <a:latin typeface="+mn-lt"/>
              </a:rPr>
              <a:t>assets.</a:t>
            </a:r>
          </a:p>
          <a:p>
            <a:pPr algn="just">
              <a:spcBef>
                <a:spcPts val="600"/>
              </a:spcBef>
              <a:spcAft>
                <a:spcPts val="600"/>
              </a:spcAft>
            </a:pPr>
            <a:r>
              <a:rPr lang="en-US" sz="2000" b="1" dirty="0">
                <a:latin typeface="+mn-lt"/>
              </a:rPr>
              <a:t>Monitor: </a:t>
            </a:r>
            <a:r>
              <a:rPr lang="en-US" sz="2000" dirty="0">
                <a:latin typeface="+mn-lt"/>
              </a:rPr>
              <a:t>need to </a:t>
            </a:r>
            <a:r>
              <a:rPr lang="en-US" sz="2000" dirty="0" smtClean="0">
                <a:latin typeface="+mn-lt"/>
              </a:rPr>
              <a:t>perform </a:t>
            </a:r>
            <a:r>
              <a:rPr lang="en-US" sz="2000" dirty="0">
                <a:latin typeface="+mn-lt"/>
              </a:rPr>
              <a:t>regular monitoring to maintain system security. </a:t>
            </a:r>
            <a:r>
              <a:rPr lang="en-US" sz="2000" dirty="0" smtClean="0">
                <a:latin typeface="+mn-lt"/>
              </a:rPr>
              <a:t>They use </a:t>
            </a:r>
            <a:r>
              <a:rPr lang="en-US" sz="2000" dirty="0">
                <a:latin typeface="+mn-lt"/>
              </a:rPr>
              <a:t>tools such as IDS/IPS and firewalls. Continuous monitoring identifies </a:t>
            </a:r>
            <a:r>
              <a:rPr lang="en-US" sz="2000" dirty="0" smtClean="0">
                <a:latin typeface="+mn-lt"/>
              </a:rPr>
              <a:t>potential threats </a:t>
            </a:r>
            <a:r>
              <a:rPr lang="en-US" sz="2000" dirty="0">
                <a:latin typeface="+mn-lt"/>
              </a:rPr>
              <a:t>and any new vulnerabilities that have evolved</a:t>
            </a:r>
          </a:p>
        </p:txBody>
      </p:sp>
      <p:sp>
        <p:nvSpPr>
          <p:cNvPr id="10"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a:t>
            </a:r>
            <a:r>
              <a:rPr lang="en-US" sz="1000" dirty="0"/>
              <a:t> </a:t>
            </a:r>
            <a:r>
              <a:rPr lang="en-US" sz="1000" dirty="0" smtClean="0"/>
              <a:t>                  </a:t>
            </a:r>
            <a:r>
              <a:rPr lang="en-US" sz="1000" dirty="0" smtClean="0"/>
              <a:t>Information </a:t>
            </a:r>
            <a:r>
              <a:rPr lang="en-US" sz="1000" dirty="0" smtClean="0"/>
              <a:t>Security                                                                                                                                   Lecture 4          </a:t>
            </a:r>
            <a:endParaRPr lang="en-US" sz="1000" dirty="0"/>
          </a:p>
        </p:txBody>
      </p:sp>
    </p:spTree>
    <p:extLst>
      <p:ext uri="{BB962C8B-B14F-4D97-AF65-F5344CB8AC3E}">
        <p14:creationId xmlns:p14="http://schemas.microsoft.com/office/powerpoint/2010/main" val="6093421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11582400" cy="359714"/>
          </a:xfrm>
          <a:prstGeom prst="rect">
            <a:avLst/>
          </a:prstGeom>
        </p:spPr>
        <p:txBody>
          <a:bodyPr vert="horz" wrap="square" lIns="0" tIns="13335" rIns="0" bIns="0" rtlCol="0">
            <a:spAutoFit/>
          </a:bodyPr>
          <a:lstStyle/>
          <a:p>
            <a:pPr marL="12700">
              <a:lnSpc>
                <a:spcPct val="100000"/>
              </a:lnSpc>
              <a:spcBef>
                <a:spcPts val="105"/>
              </a:spcBef>
            </a:pPr>
            <a:r>
              <a:rPr lang="en-US" dirty="0"/>
              <a:t>Vulnerability Assessment</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5" name="Rectangle 4"/>
          <p:cNvSpPr/>
          <p:nvPr/>
        </p:nvSpPr>
        <p:spPr>
          <a:xfrm>
            <a:off x="152400" y="1013936"/>
            <a:ext cx="11811000" cy="1384995"/>
          </a:xfrm>
          <a:prstGeom prst="rect">
            <a:avLst/>
          </a:prstGeom>
        </p:spPr>
        <p:txBody>
          <a:bodyPr wrap="square">
            <a:spAutoFit/>
          </a:bodyPr>
          <a:lstStyle/>
          <a:p>
            <a:pPr algn="just"/>
            <a:r>
              <a:rPr lang="en-US" sz="2100" b="1" dirty="0" smtClean="0">
                <a:latin typeface="+mn-lt"/>
              </a:rPr>
              <a:t>An attacker </a:t>
            </a:r>
            <a:r>
              <a:rPr lang="en-US" sz="2100" dirty="0" smtClean="0">
                <a:latin typeface="+mn-lt"/>
              </a:rPr>
              <a:t>performs vulnerability scanning to identify security loopholes in the target network that they can exploit to launch attacks. </a:t>
            </a:r>
            <a:r>
              <a:rPr lang="en-US" sz="2100" b="1" dirty="0" smtClean="0">
                <a:latin typeface="+mn-lt"/>
              </a:rPr>
              <a:t>Security analysts </a:t>
            </a:r>
            <a:r>
              <a:rPr lang="en-US" sz="2100" dirty="0" smtClean="0">
                <a:latin typeface="+mn-lt"/>
              </a:rPr>
              <a:t>can use vulnerability assessment tools to identify weaknesses present in the organization’s security posture and remediate the identified vulnerabilities before an attacker exploits them.</a:t>
            </a:r>
            <a:endParaRPr lang="en-US" sz="2100" dirty="0">
              <a:latin typeface="+mn-lt"/>
            </a:endParaRPr>
          </a:p>
        </p:txBody>
      </p:sp>
      <p:sp>
        <p:nvSpPr>
          <p:cNvPr id="10"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a:t>
            </a:r>
            <a:r>
              <a:rPr lang="en-US" sz="1000" dirty="0"/>
              <a:t> </a:t>
            </a:r>
            <a:r>
              <a:rPr lang="en-US" sz="1000" dirty="0" smtClean="0"/>
              <a:t>                 </a:t>
            </a:r>
            <a:r>
              <a:rPr lang="en-US" sz="1000" dirty="0" smtClean="0"/>
              <a:t>Information </a:t>
            </a:r>
            <a:r>
              <a:rPr lang="en-US" sz="1000" dirty="0" smtClean="0"/>
              <a:t>Security                                                                                                                                   Lecture 4          </a:t>
            </a:r>
            <a:endParaRPr lang="en-US" sz="1000" dirty="0"/>
          </a:p>
        </p:txBody>
      </p:sp>
      <p:pic>
        <p:nvPicPr>
          <p:cNvPr id="4" name="Picture 3"/>
          <p:cNvPicPr>
            <a:picLocks noChangeAspect="1"/>
          </p:cNvPicPr>
          <p:nvPr/>
        </p:nvPicPr>
        <p:blipFill>
          <a:blip r:embed="rId3"/>
          <a:stretch>
            <a:fillRect/>
          </a:stretch>
        </p:blipFill>
        <p:spPr>
          <a:xfrm>
            <a:off x="152400" y="2390775"/>
            <a:ext cx="11734800" cy="4162425"/>
          </a:xfrm>
          <a:prstGeom prst="rect">
            <a:avLst/>
          </a:prstGeom>
        </p:spPr>
      </p:pic>
    </p:spTree>
    <p:extLst>
      <p:ext uri="{BB962C8B-B14F-4D97-AF65-F5344CB8AC3E}">
        <p14:creationId xmlns:p14="http://schemas.microsoft.com/office/powerpoint/2010/main" val="13986810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6" name="Rounded Rectangle 5"/>
          <p:cNvSpPr/>
          <p:nvPr/>
        </p:nvSpPr>
        <p:spPr bwMode="auto">
          <a:xfrm>
            <a:off x="1905000" y="2514600"/>
            <a:ext cx="8610600" cy="609600"/>
          </a:xfrm>
          <a:prstGeom prst="roundRect">
            <a:avLst/>
          </a:prstGeom>
          <a:solidFill>
            <a:srgbClr val="92D050"/>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srgbClr val="0041C4"/>
                </a:solidFill>
                <a:effectLst/>
                <a:uLnTx/>
                <a:uFillTx/>
                <a:latin typeface="Times New Roman" pitchFamily="18" charset="0"/>
                <a:ea typeface="+mn-ea"/>
                <a:cs typeface="Times New Roman" pitchFamily="18" charset="0"/>
              </a:rPr>
              <a:t>Risk</a:t>
            </a:r>
          </a:p>
        </p:txBody>
      </p:sp>
      <p:sp>
        <p:nvSpPr>
          <p:cNvPr id="5"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spTree>
    <p:extLst>
      <p:ext uri="{BB962C8B-B14F-4D97-AF65-F5344CB8AC3E}">
        <p14:creationId xmlns:p14="http://schemas.microsoft.com/office/powerpoint/2010/main" val="13015133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533400"/>
            <a:ext cx="11430000" cy="359714"/>
          </a:xfrm>
          <a:prstGeom prst="rect">
            <a:avLst/>
          </a:prstGeom>
        </p:spPr>
        <p:txBody>
          <a:bodyPr vert="horz" wrap="square" lIns="0" tIns="13335" rIns="0" bIns="0" rtlCol="0">
            <a:spAutoFit/>
          </a:bodyPr>
          <a:lstStyle/>
          <a:p>
            <a:pPr marL="12700">
              <a:lnSpc>
                <a:spcPct val="100000"/>
              </a:lnSpc>
              <a:spcBef>
                <a:spcPts val="105"/>
              </a:spcBef>
            </a:pPr>
            <a:r>
              <a:rPr lang="en-US" dirty="0"/>
              <a:t>Risk</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sp>
        <p:nvSpPr>
          <p:cNvPr id="5" name="Rectangle 4"/>
          <p:cNvSpPr/>
          <p:nvPr/>
        </p:nvSpPr>
        <p:spPr>
          <a:xfrm>
            <a:off x="152400" y="1113979"/>
            <a:ext cx="11811000" cy="2616101"/>
          </a:xfrm>
          <a:prstGeom prst="rect">
            <a:avLst/>
          </a:prstGeom>
        </p:spPr>
        <p:txBody>
          <a:bodyPr wrap="square">
            <a:spAutoFit/>
          </a:bodyPr>
          <a:lstStyle/>
          <a:p>
            <a:pPr algn="just">
              <a:spcBef>
                <a:spcPts val="600"/>
              </a:spcBef>
              <a:spcAft>
                <a:spcPts val="600"/>
              </a:spcAft>
            </a:pPr>
            <a:r>
              <a:rPr lang="en-US" sz="2400" dirty="0" smtClean="0">
                <a:latin typeface="+mn-lt"/>
              </a:rPr>
              <a:t>Risk is the likelihood that a threat will exploit a vulnerability. </a:t>
            </a:r>
          </a:p>
          <a:p>
            <a:pPr algn="just">
              <a:spcBef>
                <a:spcPts val="600"/>
              </a:spcBef>
              <a:spcAft>
                <a:spcPts val="600"/>
              </a:spcAft>
            </a:pPr>
            <a:r>
              <a:rPr lang="en-US" sz="2400" dirty="0" smtClean="0">
                <a:latin typeface="+mn-lt"/>
              </a:rPr>
              <a:t>Information security risk comprises the impacts to an organization and its stakeholders that could occur due to the threats and vulnerabilities associated with the operation and use of information systems and the environments in which those systems operate.</a:t>
            </a:r>
          </a:p>
          <a:p>
            <a:pPr algn="just">
              <a:spcBef>
                <a:spcPts val="600"/>
              </a:spcBef>
              <a:spcAft>
                <a:spcPts val="600"/>
              </a:spcAft>
            </a:pPr>
            <a:r>
              <a:rPr lang="en-US" sz="2400" dirty="0" smtClean="0">
                <a:latin typeface="+mn-lt"/>
              </a:rPr>
              <a:t>Risk mitigation reduces the chances that a threat will exploit a vulnerability or reduces the risk’s impact by implementing security controls</a:t>
            </a:r>
            <a:endParaRPr lang="en-US" sz="2400" dirty="0">
              <a:latin typeface="+mn-lt"/>
            </a:endParaRPr>
          </a:p>
        </p:txBody>
      </p:sp>
      <p:pic>
        <p:nvPicPr>
          <p:cNvPr id="3" name="Picture 2"/>
          <p:cNvPicPr>
            <a:picLocks noChangeAspect="1"/>
          </p:cNvPicPr>
          <p:nvPr/>
        </p:nvPicPr>
        <p:blipFill>
          <a:blip r:embed="rId3"/>
          <a:stretch>
            <a:fillRect/>
          </a:stretch>
        </p:blipFill>
        <p:spPr>
          <a:xfrm>
            <a:off x="7000321" y="3392859"/>
            <a:ext cx="4658279" cy="3174900"/>
          </a:xfrm>
          <a:prstGeom prst="rect">
            <a:avLst/>
          </a:prstGeom>
          <a:ln>
            <a:solidFill>
              <a:srgbClr val="FF0000"/>
            </a:solidFill>
          </a:ln>
        </p:spPr>
      </p:pic>
      <p:graphicFrame>
        <p:nvGraphicFramePr>
          <p:cNvPr id="4" name="Table 3"/>
          <p:cNvGraphicFramePr>
            <a:graphicFrameLocks noGrp="1"/>
          </p:cNvGraphicFramePr>
          <p:nvPr>
            <p:extLst>
              <p:ext uri="{D42A27DB-BD31-4B8C-83A1-F6EECF244321}">
                <p14:modId xmlns:p14="http://schemas.microsoft.com/office/powerpoint/2010/main" val="1913180045"/>
              </p:ext>
            </p:extLst>
          </p:nvPr>
        </p:nvGraphicFramePr>
        <p:xfrm>
          <a:off x="221164" y="4172728"/>
          <a:ext cx="6474356" cy="2169160"/>
        </p:xfrm>
        <a:graphic>
          <a:graphicData uri="http://schemas.openxmlformats.org/drawingml/2006/table">
            <a:tbl>
              <a:tblPr firstRow="1" bandRow="1">
                <a:tableStyleId>{5C22544A-7EE6-4342-B048-85BDC9FD1C3A}</a:tableStyleId>
              </a:tblPr>
              <a:tblGrid>
                <a:gridCol w="3237178">
                  <a:extLst>
                    <a:ext uri="{9D8B030D-6E8A-4147-A177-3AD203B41FA5}">
                      <a16:colId xmlns:a16="http://schemas.microsoft.com/office/drawing/2014/main" val="4195542844"/>
                    </a:ext>
                  </a:extLst>
                </a:gridCol>
                <a:gridCol w="3237178">
                  <a:extLst>
                    <a:ext uri="{9D8B030D-6E8A-4147-A177-3AD203B41FA5}">
                      <a16:colId xmlns:a16="http://schemas.microsoft.com/office/drawing/2014/main" val="18460728"/>
                    </a:ext>
                  </a:extLst>
                </a:gridCol>
              </a:tblGrid>
              <a:tr h="370840">
                <a:tc>
                  <a:txBody>
                    <a:bodyPr/>
                    <a:lstStyle/>
                    <a:p>
                      <a:pPr marL="0" marR="0" indent="0" algn="just" defTabSz="914400" eaLnBrk="1" fontAlgn="auto" latinLnBrk="0" hangingPunct="1">
                        <a:lnSpc>
                          <a:spcPct val="100000"/>
                        </a:lnSpc>
                        <a:spcBef>
                          <a:spcPts val="0"/>
                        </a:spcBef>
                        <a:spcAft>
                          <a:spcPts val="0"/>
                        </a:spcAft>
                        <a:buClrTx/>
                        <a:buSzTx/>
                        <a:buFontTx/>
                        <a:buNone/>
                        <a:tabLst/>
                        <a:defRPr/>
                      </a:pPr>
                      <a:r>
                        <a:rPr lang="en-US" dirty="0" smtClean="0">
                          <a:solidFill>
                            <a:srgbClr val="002060"/>
                          </a:solidFill>
                        </a:rPr>
                        <a:t>Threat</a:t>
                      </a:r>
                      <a:endParaRPr lang="en-US" dirty="0">
                        <a:solidFill>
                          <a:srgbClr val="002060"/>
                        </a:solidFill>
                      </a:endParaRPr>
                    </a:p>
                  </a:txBody>
                  <a:tcPr/>
                </a:tc>
                <a:tc>
                  <a:txBody>
                    <a:bodyPr/>
                    <a:lstStyle/>
                    <a:p>
                      <a:pPr marL="0" marR="0" indent="0" algn="just" defTabSz="914400" eaLnBrk="1" fontAlgn="auto" latinLnBrk="0" hangingPunct="1">
                        <a:lnSpc>
                          <a:spcPct val="100000"/>
                        </a:lnSpc>
                        <a:spcBef>
                          <a:spcPts val="0"/>
                        </a:spcBef>
                        <a:spcAft>
                          <a:spcPts val="0"/>
                        </a:spcAft>
                        <a:buClrTx/>
                        <a:buSzTx/>
                        <a:buFontTx/>
                        <a:buNone/>
                        <a:tabLst/>
                        <a:defRPr/>
                      </a:pPr>
                      <a:r>
                        <a:rPr lang="en-US" sz="1800" dirty="0" smtClean="0">
                          <a:solidFill>
                            <a:srgbClr val="002060"/>
                          </a:solidFill>
                          <a:latin typeface="+mn-lt"/>
                        </a:rPr>
                        <a:t>Risk </a:t>
                      </a:r>
                      <a:endParaRPr lang="en-US" dirty="0">
                        <a:solidFill>
                          <a:srgbClr val="002060"/>
                        </a:solidFill>
                      </a:endParaRPr>
                    </a:p>
                  </a:txBody>
                  <a:tcPr/>
                </a:tc>
                <a:extLst>
                  <a:ext uri="{0D108BD9-81ED-4DB2-BD59-A6C34878D82A}">
                    <a16:rowId xmlns:a16="http://schemas.microsoft.com/office/drawing/2014/main" val="3713618263"/>
                  </a:ext>
                </a:extLst>
              </a:tr>
              <a:tr h="370840">
                <a:tc>
                  <a:txBody>
                    <a:bodyPr/>
                    <a:lstStyle/>
                    <a:p>
                      <a:pPr marL="91440" indent="-91440" algn="just">
                        <a:buFont typeface="Arial" panose="020B0604020202020204" pitchFamily="34" charset="0"/>
                        <a:buChar char="•"/>
                      </a:pPr>
                      <a:r>
                        <a:rPr lang="en-US" sz="1600" dirty="0" smtClean="0"/>
                        <a:t>A threat is a malicious or negative event that takes advantage of a vulnerability</a:t>
                      </a:r>
                    </a:p>
                    <a:p>
                      <a:pPr marL="91440" indent="-91440" algn="just">
                        <a:buFont typeface="Arial" panose="020B0604020202020204" pitchFamily="34" charset="0"/>
                        <a:buChar char="•"/>
                      </a:pPr>
                      <a:r>
                        <a:rPr lang="en-US" sz="1600" dirty="0" smtClean="0"/>
                        <a:t>Anything that might exploit a vulnerability</a:t>
                      </a:r>
                      <a:endParaRPr lang="en-US" sz="1600" dirty="0"/>
                    </a:p>
                  </a:txBody>
                  <a:tcPr/>
                </a:tc>
                <a:tc>
                  <a:txBody>
                    <a:bodyPr/>
                    <a:lstStyle/>
                    <a:p>
                      <a:pPr marL="91440" indent="-91440">
                        <a:buFont typeface="Arial" panose="020B0604020202020204" pitchFamily="34" charset="0"/>
                        <a:buChar char="•"/>
                      </a:pPr>
                      <a:r>
                        <a:rPr lang="en-US" sz="1600" dirty="0" smtClean="0">
                          <a:solidFill>
                            <a:schemeClr val="dk1"/>
                          </a:solidFill>
                          <a:latin typeface="+mn-lt"/>
                          <a:ea typeface="+mn-ea"/>
                          <a:cs typeface="+mn-cs"/>
                        </a:rPr>
                        <a:t>the risk is the potential for loss and damage when the threat does occur.</a:t>
                      </a:r>
                    </a:p>
                    <a:p>
                      <a:pPr marL="91440" indent="-91440">
                        <a:buFont typeface="Arial" panose="020B0604020202020204" pitchFamily="34" charset="0"/>
                        <a:buChar char="•"/>
                      </a:pPr>
                      <a:r>
                        <a:rPr lang="en-US" sz="1600" dirty="0" smtClean="0">
                          <a:solidFill>
                            <a:schemeClr val="dk1"/>
                          </a:solidFill>
                          <a:latin typeface="+mn-lt"/>
                          <a:ea typeface="+mn-ea"/>
                          <a:cs typeface="+mn-cs"/>
                        </a:rPr>
                        <a:t>Risk itself is a function of threats taking advantage of vulnerabilities to steal or damage assets</a:t>
                      </a:r>
                    </a:p>
                    <a:p>
                      <a:pPr marL="91440" indent="-91440">
                        <a:buFont typeface="Arial" panose="020B0604020202020204" pitchFamily="34" charset="0"/>
                        <a:buChar char="•"/>
                      </a:pPr>
                      <a:endParaRPr lang="en-US" sz="1600" dirty="0">
                        <a:solidFill>
                          <a:schemeClr val="dk1"/>
                        </a:solidFill>
                        <a:latin typeface="+mn-lt"/>
                        <a:ea typeface="+mn-ea"/>
                        <a:cs typeface="+mn-cs"/>
                      </a:endParaRPr>
                    </a:p>
                  </a:txBody>
                  <a:tcPr/>
                </a:tc>
                <a:extLst>
                  <a:ext uri="{0D108BD9-81ED-4DB2-BD59-A6C34878D82A}">
                    <a16:rowId xmlns:a16="http://schemas.microsoft.com/office/drawing/2014/main" val="3226461707"/>
                  </a:ext>
                </a:extLst>
              </a:tr>
            </a:tbl>
          </a:graphicData>
        </a:graphic>
      </p:graphicFrame>
      <p:sp>
        <p:nvSpPr>
          <p:cNvPr id="7" name="Rectangle 6"/>
          <p:cNvSpPr/>
          <p:nvPr/>
        </p:nvSpPr>
        <p:spPr>
          <a:xfrm>
            <a:off x="152400" y="3707524"/>
            <a:ext cx="3922869" cy="369332"/>
          </a:xfrm>
          <a:prstGeom prst="rect">
            <a:avLst/>
          </a:prstGeom>
        </p:spPr>
        <p:txBody>
          <a:bodyPr wrap="none">
            <a:spAutoFit/>
          </a:bodyPr>
          <a:lstStyle/>
          <a:p>
            <a:r>
              <a:rPr lang="en-US" b="0" i="0" dirty="0" smtClean="0">
                <a:solidFill>
                  <a:srgbClr val="051C2C"/>
                </a:solidFill>
                <a:effectLst/>
                <a:latin typeface="Roboto"/>
              </a:rPr>
              <a:t>Asset + Threat + Vulnerability = Risk</a:t>
            </a:r>
            <a:endParaRPr lang="en-US" dirty="0"/>
          </a:p>
        </p:txBody>
      </p:sp>
    </p:spTree>
    <p:extLst>
      <p:ext uri="{BB962C8B-B14F-4D97-AF65-F5344CB8AC3E}">
        <p14:creationId xmlns:p14="http://schemas.microsoft.com/office/powerpoint/2010/main" val="16191200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11582400" cy="359714"/>
          </a:xfrm>
          <a:prstGeom prst="rect">
            <a:avLst/>
          </a:prstGeom>
        </p:spPr>
        <p:txBody>
          <a:bodyPr vert="horz" wrap="square" lIns="0" tIns="13335" rIns="0" bIns="0" rtlCol="0">
            <a:spAutoFit/>
          </a:bodyPr>
          <a:lstStyle/>
          <a:p>
            <a:pPr marL="12700">
              <a:lnSpc>
                <a:spcPct val="100000"/>
              </a:lnSpc>
              <a:spcBef>
                <a:spcPts val="105"/>
              </a:spcBef>
            </a:pPr>
            <a:r>
              <a:rPr lang="en-US" dirty="0"/>
              <a:t>An Overview of Risk Management</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sp>
        <p:nvSpPr>
          <p:cNvPr id="5" name="Rectangle 4"/>
          <p:cNvSpPr/>
          <p:nvPr/>
        </p:nvSpPr>
        <p:spPr>
          <a:xfrm>
            <a:off x="76200" y="1066800"/>
            <a:ext cx="11811000" cy="5555367"/>
          </a:xfrm>
          <a:prstGeom prst="rect">
            <a:avLst/>
          </a:prstGeom>
        </p:spPr>
        <p:txBody>
          <a:bodyPr wrap="square">
            <a:spAutoFit/>
          </a:bodyPr>
          <a:lstStyle/>
          <a:p>
            <a:pPr marL="342900" indent="-342900" algn="just">
              <a:spcBef>
                <a:spcPts val="600"/>
              </a:spcBef>
              <a:spcAft>
                <a:spcPts val="600"/>
              </a:spcAft>
              <a:buFont typeface="Wingdings" panose="05000000000000000000" pitchFamily="2" charset="2"/>
              <a:buChar char="§"/>
            </a:pPr>
            <a:r>
              <a:rPr lang="en-US" sz="2100" dirty="0" smtClean="0">
                <a:latin typeface="+mn-lt"/>
              </a:rPr>
              <a:t>Risk Management is the process of identifying, prioritizing, managing, and monitoring risks to information systems.</a:t>
            </a:r>
          </a:p>
          <a:p>
            <a:pPr marL="342900" indent="-342900" algn="just">
              <a:spcBef>
                <a:spcPts val="600"/>
              </a:spcBef>
              <a:spcAft>
                <a:spcPts val="600"/>
              </a:spcAft>
              <a:buFont typeface="Wingdings" panose="05000000000000000000" pitchFamily="2" charset="2"/>
              <a:buChar char="§"/>
            </a:pPr>
            <a:r>
              <a:rPr lang="en-US" sz="2100" dirty="0" smtClean="0">
                <a:latin typeface="+mn-lt"/>
              </a:rPr>
              <a:t>Initially, the organization must identify and understand the risk it faces, especially the risk to information assets. Once identified, risk must be assessed, measured, and evaluated.</a:t>
            </a:r>
          </a:p>
          <a:p>
            <a:pPr marL="640080" lvl="1" indent="-342900" algn="just">
              <a:spcBef>
                <a:spcPts val="600"/>
              </a:spcBef>
              <a:spcAft>
                <a:spcPts val="600"/>
              </a:spcAft>
              <a:buFont typeface="Arial" panose="020B0604020202020204" pitchFamily="34" charset="0"/>
              <a:buChar char="•"/>
            </a:pPr>
            <a:r>
              <a:rPr lang="en-US" sz="1900" dirty="0" smtClean="0">
                <a:latin typeface="+mn-lt"/>
              </a:rPr>
              <a:t>Know yourself: identify, examine, and understand the information and systems currently in place</a:t>
            </a:r>
          </a:p>
          <a:p>
            <a:pPr marL="640080" lvl="1" indent="-342900" algn="just">
              <a:spcBef>
                <a:spcPts val="600"/>
              </a:spcBef>
              <a:spcAft>
                <a:spcPts val="600"/>
              </a:spcAft>
              <a:buFont typeface="Arial" panose="020B0604020202020204" pitchFamily="34" charset="0"/>
              <a:buChar char="•"/>
            </a:pPr>
            <a:r>
              <a:rPr lang="en-US" sz="1900" dirty="0" smtClean="0">
                <a:latin typeface="+mn-lt"/>
              </a:rPr>
              <a:t>Know the enemy: identify, examine, and understand the threats facing the organization</a:t>
            </a:r>
          </a:p>
          <a:p>
            <a:pPr marL="342900" indent="-342900" algn="just">
              <a:spcBef>
                <a:spcPts val="600"/>
              </a:spcBef>
              <a:spcAft>
                <a:spcPts val="600"/>
              </a:spcAft>
              <a:buFont typeface="Wingdings" panose="05000000000000000000" pitchFamily="2" charset="2"/>
              <a:buChar char="§"/>
            </a:pPr>
            <a:r>
              <a:rPr lang="en-US" sz="2100" dirty="0" smtClean="0">
                <a:latin typeface="+mn-lt"/>
              </a:rPr>
              <a:t>These risks cannot be eliminated, but cyber risk management programs can help reduce the impact and likelihood of threats. Companies use the cybersecurity risk management process to pinpoint their most critical threats and select the right IT security measures based on their business priorities, IT infrastructures, and resource levels.</a:t>
            </a:r>
          </a:p>
          <a:p>
            <a:pPr marL="342900" indent="-342900" algn="just">
              <a:spcBef>
                <a:spcPts val="600"/>
              </a:spcBef>
              <a:spcAft>
                <a:spcPts val="600"/>
              </a:spcAft>
              <a:buFont typeface="Wingdings" panose="05000000000000000000" pitchFamily="2" charset="2"/>
              <a:buChar char="§"/>
            </a:pPr>
            <a:r>
              <a:rPr lang="en-US" sz="2100" dirty="0" smtClean="0">
                <a:latin typeface="+mn-lt"/>
              </a:rPr>
              <a:t>The Risk </a:t>
            </a:r>
            <a:r>
              <a:rPr lang="en-US" sz="2100" dirty="0">
                <a:latin typeface="+mn-lt"/>
              </a:rPr>
              <a:t>M</a:t>
            </a:r>
            <a:r>
              <a:rPr lang="en-US" sz="2100" dirty="0" smtClean="0">
                <a:latin typeface="+mn-lt"/>
              </a:rPr>
              <a:t>anagement Process involves three major undertakings: </a:t>
            </a:r>
          </a:p>
          <a:p>
            <a:pPr marL="914400" lvl="8" indent="-342900" algn="just">
              <a:spcAft>
                <a:spcPts val="600"/>
              </a:spcAft>
              <a:buFont typeface="Arial" panose="020B0604020202020204" pitchFamily="34" charset="0"/>
              <a:buChar char="•"/>
            </a:pPr>
            <a:r>
              <a:rPr lang="en-US" sz="2100" dirty="0" smtClean="0">
                <a:latin typeface="+mn-lt"/>
              </a:rPr>
              <a:t>risk identification</a:t>
            </a:r>
          </a:p>
          <a:p>
            <a:pPr marL="914400" lvl="8" indent="-342900" algn="just">
              <a:spcAft>
                <a:spcPts val="600"/>
              </a:spcAft>
              <a:buFont typeface="Arial" panose="020B0604020202020204" pitchFamily="34" charset="0"/>
              <a:buChar char="•"/>
            </a:pPr>
            <a:r>
              <a:rPr lang="en-US" sz="2100" dirty="0" smtClean="0">
                <a:latin typeface="+mn-lt"/>
              </a:rPr>
              <a:t>risk assessment</a:t>
            </a:r>
          </a:p>
          <a:p>
            <a:pPr marL="914400" lvl="8" indent="-342900" algn="just">
              <a:spcAft>
                <a:spcPts val="600"/>
              </a:spcAft>
              <a:buFont typeface="Arial" panose="020B0604020202020204" pitchFamily="34" charset="0"/>
              <a:buChar char="•"/>
            </a:pPr>
            <a:r>
              <a:rPr lang="en-US" sz="2100" dirty="0" smtClean="0">
                <a:latin typeface="+mn-lt"/>
              </a:rPr>
              <a:t>risk control</a:t>
            </a:r>
          </a:p>
        </p:txBody>
      </p:sp>
    </p:spTree>
    <p:extLst>
      <p:ext uri="{BB962C8B-B14F-4D97-AF65-F5344CB8AC3E}">
        <p14:creationId xmlns:p14="http://schemas.microsoft.com/office/powerpoint/2010/main" val="5705210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11582400" cy="359714"/>
          </a:xfrm>
          <a:prstGeom prst="rect">
            <a:avLst/>
          </a:prstGeom>
        </p:spPr>
        <p:txBody>
          <a:bodyPr vert="horz" wrap="square" lIns="0" tIns="13335" rIns="0" bIns="0" rtlCol="0">
            <a:spAutoFit/>
          </a:bodyPr>
          <a:lstStyle/>
          <a:p>
            <a:pPr marL="12700">
              <a:lnSpc>
                <a:spcPct val="100000"/>
              </a:lnSpc>
              <a:spcBef>
                <a:spcPts val="105"/>
              </a:spcBef>
            </a:pPr>
            <a:r>
              <a:rPr lang="en-US" dirty="0"/>
              <a:t>An Overview of Risk Management- </a:t>
            </a:r>
            <a:r>
              <a:rPr lang="en-US" dirty="0">
                <a:solidFill>
                  <a:srgbClr val="FF0000"/>
                </a:solidFill>
              </a:rPr>
              <a:t>Risk Identification</a:t>
            </a:r>
            <a:endParaRPr dirty="0">
              <a:solidFill>
                <a:srgbClr val="FF0000"/>
              </a:solidFill>
            </a:endParaRPr>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sp>
        <p:nvSpPr>
          <p:cNvPr id="5" name="Rectangle 4"/>
          <p:cNvSpPr/>
          <p:nvPr/>
        </p:nvSpPr>
        <p:spPr>
          <a:xfrm>
            <a:off x="152400" y="1013936"/>
            <a:ext cx="11811000" cy="1446550"/>
          </a:xfrm>
          <a:prstGeom prst="rect">
            <a:avLst/>
          </a:prstGeom>
        </p:spPr>
        <p:txBody>
          <a:bodyPr wrap="square">
            <a:spAutoFit/>
          </a:bodyPr>
          <a:lstStyle/>
          <a:p>
            <a:pPr marL="342900" indent="-342900" algn="just">
              <a:buFont typeface="Wingdings" panose="05000000000000000000" pitchFamily="2" charset="2"/>
              <a:buChar char="§"/>
            </a:pPr>
            <a:r>
              <a:rPr lang="en-US" sz="2200" dirty="0" smtClean="0">
                <a:latin typeface="+mn-lt"/>
              </a:rPr>
              <a:t>A risk management strategy requires that information security professionals know their organizations’ information assets—that is, how to identify, classify, and prioritize them. </a:t>
            </a:r>
          </a:p>
          <a:p>
            <a:pPr marL="342900" indent="-342900" algn="just">
              <a:buFont typeface="Wingdings" panose="05000000000000000000" pitchFamily="2" charset="2"/>
              <a:buChar char="§"/>
            </a:pPr>
            <a:r>
              <a:rPr lang="en-US" sz="2200" dirty="0" smtClean="0">
                <a:latin typeface="+mn-lt"/>
              </a:rPr>
              <a:t>Once the organizational assets have been identified, a threat assessment process is used to identify and quantify the risks facing each asset.</a:t>
            </a:r>
            <a:endParaRPr lang="en-US" sz="2200" dirty="0">
              <a:latin typeface="+mn-lt"/>
            </a:endParaRPr>
          </a:p>
        </p:txBody>
      </p:sp>
      <p:pic>
        <p:nvPicPr>
          <p:cNvPr id="3" name="Picture 2"/>
          <p:cNvPicPr>
            <a:picLocks noChangeAspect="1"/>
          </p:cNvPicPr>
          <p:nvPr/>
        </p:nvPicPr>
        <p:blipFill>
          <a:blip r:embed="rId3"/>
          <a:stretch>
            <a:fillRect/>
          </a:stretch>
        </p:blipFill>
        <p:spPr>
          <a:xfrm>
            <a:off x="2286000" y="2460486"/>
            <a:ext cx="9663545" cy="3774270"/>
          </a:xfrm>
          <a:prstGeom prst="rect">
            <a:avLst/>
          </a:prstGeom>
          <a:ln>
            <a:solidFill>
              <a:srgbClr val="FF0000"/>
            </a:solidFill>
          </a:ln>
        </p:spPr>
      </p:pic>
      <p:sp>
        <p:nvSpPr>
          <p:cNvPr id="4" name="Rectangle 3"/>
          <p:cNvSpPr/>
          <p:nvPr/>
        </p:nvSpPr>
        <p:spPr>
          <a:xfrm>
            <a:off x="5860473" y="6260068"/>
            <a:ext cx="3518912" cy="369332"/>
          </a:xfrm>
          <a:prstGeom prst="rect">
            <a:avLst/>
          </a:prstGeom>
        </p:spPr>
        <p:txBody>
          <a:bodyPr wrap="none">
            <a:spAutoFit/>
          </a:bodyPr>
          <a:lstStyle/>
          <a:p>
            <a:r>
              <a:rPr lang="en-US" sz="1800" b="0" i="0" u="none" strike="noStrike" baseline="0" dirty="0" smtClean="0">
                <a:solidFill>
                  <a:srgbClr val="000302"/>
                </a:solidFill>
                <a:latin typeface="AdvOT10f0fcb1"/>
              </a:rPr>
              <a:t>Components of risk identification</a:t>
            </a:r>
            <a:endParaRPr lang="en-US" dirty="0"/>
          </a:p>
        </p:txBody>
      </p:sp>
    </p:spTree>
    <p:extLst>
      <p:ext uri="{BB962C8B-B14F-4D97-AF65-F5344CB8AC3E}">
        <p14:creationId xmlns:p14="http://schemas.microsoft.com/office/powerpoint/2010/main" val="38250726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11582400" cy="359714"/>
          </a:xfrm>
          <a:prstGeom prst="rect">
            <a:avLst/>
          </a:prstGeom>
        </p:spPr>
        <p:txBody>
          <a:bodyPr vert="horz" wrap="square" lIns="0" tIns="13335" rIns="0" bIns="0" rtlCol="0">
            <a:spAutoFit/>
          </a:bodyPr>
          <a:lstStyle/>
          <a:p>
            <a:pPr marL="12700">
              <a:lnSpc>
                <a:spcPct val="100000"/>
              </a:lnSpc>
              <a:spcBef>
                <a:spcPts val="105"/>
              </a:spcBef>
            </a:pPr>
            <a:r>
              <a:rPr lang="en-US" dirty="0"/>
              <a:t>An Overview of Risk Management- </a:t>
            </a:r>
            <a:r>
              <a:rPr lang="en-US" dirty="0">
                <a:solidFill>
                  <a:srgbClr val="FF0000"/>
                </a:solidFill>
              </a:rPr>
              <a:t>Risk Assessment</a:t>
            </a:r>
            <a:endParaRPr dirty="0">
              <a:solidFill>
                <a:srgbClr val="FF0000"/>
              </a:solidFill>
            </a:endParaRPr>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sp>
        <p:nvSpPr>
          <p:cNvPr id="5" name="Rectangle 4"/>
          <p:cNvSpPr/>
          <p:nvPr/>
        </p:nvSpPr>
        <p:spPr>
          <a:xfrm>
            <a:off x="152400" y="1013936"/>
            <a:ext cx="11811000" cy="1785104"/>
          </a:xfrm>
          <a:prstGeom prst="rect">
            <a:avLst/>
          </a:prstGeom>
        </p:spPr>
        <p:txBody>
          <a:bodyPr wrap="square">
            <a:spAutoFit/>
          </a:bodyPr>
          <a:lstStyle/>
          <a:p>
            <a:pPr marL="342900" indent="-342900" algn="just">
              <a:buFont typeface="Wingdings" panose="05000000000000000000" pitchFamily="2" charset="2"/>
              <a:buChar char="§"/>
            </a:pPr>
            <a:r>
              <a:rPr lang="en-US" sz="2200" dirty="0" smtClean="0">
                <a:latin typeface="+mn-lt"/>
              </a:rPr>
              <a:t>Risk assessment evaluates the relative risk for each vulnerability.</a:t>
            </a:r>
          </a:p>
          <a:p>
            <a:pPr marL="342900" indent="-342900" algn="just">
              <a:buFont typeface="Wingdings" panose="05000000000000000000" pitchFamily="2" charset="2"/>
              <a:buChar char="§"/>
            </a:pPr>
            <a:r>
              <a:rPr lang="en-US" sz="2200" dirty="0" smtClean="0">
                <a:latin typeface="+mn-lt"/>
              </a:rPr>
              <a:t>It assigns a risk rating or score to each information asset.</a:t>
            </a:r>
          </a:p>
          <a:p>
            <a:pPr marL="342900" indent="-342900" algn="just">
              <a:buFont typeface="Wingdings" panose="05000000000000000000" pitchFamily="2" charset="2"/>
              <a:buChar char="§"/>
            </a:pPr>
            <a:r>
              <a:rPr lang="en-US" sz="2200" dirty="0" smtClean="0">
                <a:latin typeface="+mn-lt"/>
              </a:rPr>
              <a:t>Planning and organizing risk assessment</a:t>
            </a:r>
          </a:p>
          <a:p>
            <a:pPr marL="640080" lvl="2" indent="-342900" algn="just">
              <a:buFont typeface="Arial" panose="020B0604020202020204" pitchFamily="34" charset="0"/>
              <a:buChar char="•"/>
            </a:pPr>
            <a:r>
              <a:rPr lang="en-US" sz="2200" dirty="0" smtClean="0">
                <a:latin typeface="+mn-lt"/>
              </a:rPr>
              <a:t>The goal at this point is to create a method for evaluating the relative risk of each listed vulnerability </a:t>
            </a:r>
            <a:endParaRPr lang="en-US" sz="2200" dirty="0">
              <a:latin typeface="+mn-lt"/>
            </a:endParaRPr>
          </a:p>
        </p:txBody>
      </p:sp>
      <p:pic>
        <p:nvPicPr>
          <p:cNvPr id="3" name="Picture 2"/>
          <p:cNvPicPr>
            <a:picLocks noChangeAspect="1"/>
          </p:cNvPicPr>
          <p:nvPr/>
        </p:nvPicPr>
        <p:blipFill>
          <a:blip r:embed="rId3"/>
          <a:stretch>
            <a:fillRect/>
          </a:stretch>
        </p:blipFill>
        <p:spPr>
          <a:xfrm>
            <a:off x="2438400" y="2590800"/>
            <a:ext cx="9525000" cy="3657600"/>
          </a:xfrm>
          <a:prstGeom prst="rect">
            <a:avLst/>
          </a:prstGeom>
          <a:ln>
            <a:solidFill>
              <a:srgbClr val="FF0000"/>
            </a:solidFill>
          </a:ln>
        </p:spPr>
      </p:pic>
      <p:sp>
        <p:nvSpPr>
          <p:cNvPr id="4" name="Rectangle 3"/>
          <p:cNvSpPr/>
          <p:nvPr/>
        </p:nvSpPr>
        <p:spPr>
          <a:xfrm>
            <a:off x="5257800" y="6185788"/>
            <a:ext cx="3480440" cy="369332"/>
          </a:xfrm>
          <a:prstGeom prst="rect">
            <a:avLst/>
          </a:prstGeom>
        </p:spPr>
        <p:txBody>
          <a:bodyPr wrap="none">
            <a:spAutoFit/>
          </a:bodyPr>
          <a:lstStyle/>
          <a:p>
            <a:r>
              <a:rPr lang="en-US" sz="1800" b="0" i="0" u="none" strike="noStrike" baseline="0" dirty="0" smtClean="0">
                <a:solidFill>
                  <a:srgbClr val="000302"/>
                </a:solidFill>
                <a:latin typeface="AdvOT10f0fcb1"/>
              </a:rPr>
              <a:t>Major stages of risk assessment</a:t>
            </a:r>
            <a:endParaRPr lang="en-US" dirty="0"/>
          </a:p>
        </p:txBody>
      </p:sp>
    </p:spTree>
    <p:extLst>
      <p:ext uri="{BB962C8B-B14F-4D97-AF65-F5344CB8AC3E}">
        <p14:creationId xmlns:p14="http://schemas.microsoft.com/office/powerpoint/2010/main" val="8742336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11582400" cy="359714"/>
          </a:xfrm>
          <a:prstGeom prst="rect">
            <a:avLst/>
          </a:prstGeom>
        </p:spPr>
        <p:txBody>
          <a:bodyPr vert="horz" wrap="square" lIns="0" tIns="13335" rIns="0" bIns="0" rtlCol="0">
            <a:spAutoFit/>
          </a:bodyPr>
          <a:lstStyle/>
          <a:p>
            <a:pPr marL="12700">
              <a:lnSpc>
                <a:spcPct val="100000"/>
              </a:lnSpc>
              <a:spcBef>
                <a:spcPts val="105"/>
              </a:spcBef>
            </a:pPr>
            <a:r>
              <a:rPr lang="en-US" dirty="0"/>
              <a:t>An Overview of Risk Management- </a:t>
            </a:r>
            <a:r>
              <a:rPr lang="en-US" dirty="0">
                <a:solidFill>
                  <a:srgbClr val="FF0000"/>
                </a:solidFill>
              </a:rPr>
              <a:t>Risk Control</a:t>
            </a:r>
            <a:endParaRPr dirty="0">
              <a:solidFill>
                <a:srgbClr val="FF0000"/>
              </a:solidFill>
            </a:endParaRPr>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sp>
        <p:nvSpPr>
          <p:cNvPr id="10" name="Rectangle 2"/>
          <p:cNvSpPr>
            <a:spLocks noGrp="1" noChangeArrowheads="1"/>
          </p:cNvSpPr>
          <p:nvPr>
            <p:ph type="body" idx="1"/>
          </p:nvPr>
        </p:nvSpPr>
        <p:spPr>
          <a:xfrm>
            <a:off x="152400" y="1066800"/>
            <a:ext cx="11963400" cy="5500959"/>
          </a:xfrm>
        </p:spPr>
        <p:txBody>
          <a:bodyPr/>
          <a:lstStyle/>
          <a:p>
            <a:pPr marL="342900" indent="-342900" algn="just">
              <a:spcAft>
                <a:spcPts val="600"/>
              </a:spcAft>
              <a:buFont typeface="Wingdings" panose="05000000000000000000" pitchFamily="2" charset="2"/>
              <a:buChar char="§"/>
            </a:pPr>
            <a:r>
              <a:rPr lang="en-GB" altLang="en-US" sz="2200" dirty="0" smtClean="0"/>
              <a:t>Involves selection of control strategies, justification of strategies to upper management, and implementation/monitoring/ongoing assessment of adopted controls</a:t>
            </a:r>
          </a:p>
          <a:p>
            <a:pPr marL="342900" indent="-342900" algn="just">
              <a:spcAft>
                <a:spcPts val="600"/>
              </a:spcAft>
              <a:buFont typeface="Wingdings" panose="05000000000000000000" pitchFamily="2" charset="2"/>
              <a:buChar char="§"/>
            </a:pPr>
            <a:r>
              <a:rPr lang="en-GB" altLang="en-US" sz="2200" dirty="0" smtClean="0"/>
              <a:t>Once the ranked vulnerability risk worksheet is complete, the organization must choose one of five strategies to control each risk: </a:t>
            </a:r>
          </a:p>
          <a:p>
            <a:pPr lvl="1" algn="just">
              <a:spcAft>
                <a:spcPts val="600"/>
              </a:spcAft>
            </a:pPr>
            <a:r>
              <a:rPr lang="en-US" altLang="en-US" b="1" dirty="0" smtClean="0"/>
              <a:t>Defense: </a:t>
            </a:r>
            <a:r>
              <a:rPr lang="en-US" dirty="0"/>
              <a:t>Applying safeguards that eliminate or reduce the remaining uncontrolled </a:t>
            </a:r>
            <a:r>
              <a:rPr lang="en-US" dirty="0" smtClean="0"/>
              <a:t>risk</a:t>
            </a:r>
          </a:p>
          <a:p>
            <a:pPr marL="1645920" lvl="1" indent="-274320" algn="just">
              <a:spcAft>
                <a:spcPts val="600"/>
              </a:spcAft>
              <a:buFont typeface="Arial" panose="020B0604020202020204" pitchFamily="34" charset="0"/>
              <a:buChar char="•"/>
            </a:pPr>
            <a:r>
              <a:rPr lang="en-US" dirty="0"/>
              <a:t>Accomplished through countering threats, removing asset vulnerabilities, limiting asset access, and adding protective </a:t>
            </a:r>
            <a:r>
              <a:rPr lang="en-US" dirty="0" smtClean="0"/>
              <a:t>safeguards</a:t>
            </a:r>
          </a:p>
          <a:p>
            <a:pPr marL="1371600" lvl="1" algn="just">
              <a:spcAft>
                <a:spcPts val="600"/>
              </a:spcAft>
            </a:pPr>
            <a:r>
              <a:rPr lang="en-US" dirty="0"/>
              <a:t> </a:t>
            </a:r>
            <a:r>
              <a:rPr lang="en-US" dirty="0" smtClean="0"/>
              <a:t>    Three </a:t>
            </a:r>
            <a:r>
              <a:rPr lang="en-US" dirty="0"/>
              <a:t>common methods of risk avoidance:</a:t>
            </a:r>
          </a:p>
          <a:p>
            <a:pPr marL="2286000" lvl="4" indent="-274320" algn="just">
              <a:spcAft>
                <a:spcPts val="600"/>
              </a:spcAft>
              <a:buFont typeface="Arial" panose="020B0604020202020204" pitchFamily="34" charset="0"/>
              <a:buChar char="•"/>
            </a:pPr>
            <a:r>
              <a:rPr lang="en-US" dirty="0"/>
              <a:t>Application of policy</a:t>
            </a:r>
          </a:p>
          <a:p>
            <a:pPr marL="2286000" lvl="4" indent="-274320" algn="just">
              <a:spcAft>
                <a:spcPts val="600"/>
              </a:spcAft>
              <a:buFont typeface="Arial" panose="020B0604020202020204" pitchFamily="34" charset="0"/>
              <a:buChar char="•"/>
            </a:pPr>
            <a:r>
              <a:rPr lang="en-US" dirty="0"/>
              <a:t>Education and training</a:t>
            </a:r>
          </a:p>
          <a:p>
            <a:pPr marL="2286000" lvl="4" indent="-274320" algn="just">
              <a:spcAft>
                <a:spcPts val="600"/>
              </a:spcAft>
              <a:buFont typeface="Arial" panose="020B0604020202020204" pitchFamily="34" charset="0"/>
              <a:buChar char="•"/>
            </a:pPr>
            <a:r>
              <a:rPr lang="en-US" dirty="0"/>
              <a:t>Applying </a:t>
            </a:r>
            <a:r>
              <a:rPr lang="en-US" dirty="0" smtClean="0"/>
              <a:t>technology</a:t>
            </a:r>
          </a:p>
          <a:p>
            <a:pPr lvl="1" algn="just">
              <a:spcAft>
                <a:spcPts val="600"/>
              </a:spcAft>
            </a:pPr>
            <a:r>
              <a:rPr lang="en-US" altLang="en-US" b="1" dirty="0"/>
              <a:t>Transfer: </a:t>
            </a:r>
            <a:r>
              <a:rPr lang="en-US" dirty="0"/>
              <a:t>share the risk with another party, </a:t>
            </a:r>
            <a:r>
              <a:rPr lang="en-US" dirty="0" smtClean="0"/>
              <a:t>and rethinking </a:t>
            </a:r>
            <a:r>
              <a:rPr lang="en-US" dirty="0"/>
              <a:t>how services are offered</a:t>
            </a:r>
          </a:p>
          <a:p>
            <a:pPr marL="2286000" lvl="4" indent="-274320" algn="just">
              <a:spcAft>
                <a:spcPts val="600"/>
              </a:spcAft>
              <a:buFont typeface="Arial" panose="020B0604020202020204" pitchFamily="34" charset="0"/>
              <a:buChar char="•"/>
            </a:pPr>
            <a:r>
              <a:rPr lang="en-US" dirty="0" smtClean="0"/>
              <a:t>Revising </a:t>
            </a:r>
            <a:r>
              <a:rPr lang="en-US" dirty="0"/>
              <a:t>deployment models</a:t>
            </a:r>
          </a:p>
          <a:p>
            <a:pPr marL="2286000" lvl="4" indent="-274320" algn="just">
              <a:spcAft>
                <a:spcPts val="600"/>
              </a:spcAft>
              <a:buFont typeface="Arial" panose="020B0604020202020204" pitchFamily="34" charset="0"/>
              <a:buChar char="•"/>
            </a:pPr>
            <a:r>
              <a:rPr lang="en-US" dirty="0" smtClean="0"/>
              <a:t>Outsourcing</a:t>
            </a:r>
            <a:endParaRPr lang="en-US" dirty="0"/>
          </a:p>
          <a:p>
            <a:pPr marL="2286000" lvl="4" indent="-274320" algn="just">
              <a:spcAft>
                <a:spcPts val="600"/>
              </a:spcAft>
              <a:buFont typeface="Arial" panose="020B0604020202020204" pitchFamily="34" charset="0"/>
              <a:buChar char="•"/>
            </a:pPr>
            <a:r>
              <a:rPr lang="en-US" dirty="0" smtClean="0"/>
              <a:t>Purchasing </a:t>
            </a:r>
            <a:r>
              <a:rPr lang="en-US" dirty="0"/>
              <a:t>insurance</a:t>
            </a:r>
          </a:p>
          <a:p>
            <a:pPr marL="2286000" lvl="4" indent="-274320" algn="just">
              <a:spcAft>
                <a:spcPts val="600"/>
              </a:spcAft>
              <a:buFont typeface="Arial" panose="020B0604020202020204" pitchFamily="34" charset="0"/>
              <a:buChar char="•"/>
            </a:pPr>
            <a:r>
              <a:rPr lang="en-US" dirty="0" smtClean="0"/>
              <a:t>Implementing </a:t>
            </a:r>
            <a:r>
              <a:rPr lang="en-US" dirty="0"/>
              <a:t>service </a:t>
            </a:r>
            <a:r>
              <a:rPr lang="en-US" dirty="0" smtClean="0"/>
              <a:t>contracts</a:t>
            </a:r>
            <a:endParaRPr lang="en-US" dirty="0"/>
          </a:p>
        </p:txBody>
      </p:sp>
    </p:spTree>
    <p:extLst>
      <p:ext uri="{BB962C8B-B14F-4D97-AF65-F5344CB8AC3E}">
        <p14:creationId xmlns:p14="http://schemas.microsoft.com/office/powerpoint/2010/main" val="5350917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6" name="Content Placeholder 2"/>
          <p:cNvSpPr txBox="1">
            <a:spLocks/>
          </p:cNvSpPr>
          <p:nvPr/>
        </p:nvSpPr>
        <p:spPr bwMode="auto">
          <a:xfrm>
            <a:off x="304800" y="990600"/>
            <a:ext cx="10287000" cy="2286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6985" algn="l" rtl="0">
              <a:spcBef>
                <a:spcPts val="575"/>
              </a:spcBef>
            </a:pPr>
            <a:r>
              <a:rPr lang="en-US" sz="2400" dirty="0" smtClean="0">
                <a:solidFill>
                  <a:prstClr val="black"/>
                </a:solidFill>
                <a:latin typeface="Century Gothic"/>
                <a:ea typeface="+mn-ea"/>
                <a:cs typeface="Times New Roman"/>
              </a:rPr>
              <a:t>Vulnerability Assessment</a:t>
            </a:r>
          </a:p>
          <a:p>
            <a:pPr marL="6985" algn="l" rtl="0">
              <a:spcBef>
                <a:spcPts val="575"/>
              </a:spcBef>
            </a:pPr>
            <a:r>
              <a:rPr lang="en-US" sz="2400" dirty="0" smtClean="0">
                <a:solidFill>
                  <a:prstClr val="black"/>
                </a:solidFill>
                <a:latin typeface="Century Gothic"/>
                <a:ea typeface="+mn-ea"/>
                <a:cs typeface="Times New Roman"/>
              </a:rPr>
              <a:t>Risk and Risk Management in Information Security</a:t>
            </a:r>
          </a:p>
          <a:p>
            <a:pPr marL="6985" algn="l" rtl="0">
              <a:spcBef>
                <a:spcPts val="575"/>
              </a:spcBef>
            </a:pPr>
            <a:r>
              <a:rPr lang="en-US" sz="2400" dirty="0" smtClean="0">
                <a:solidFill>
                  <a:prstClr val="black"/>
                </a:solidFill>
                <a:latin typeface="Century Gothic"/>
                <a:ea typeface="+mn-ea"/>
                <a:cs typeface="Times New Roman"/>
              </a:rPr>
              <a:t>Social Engineering</a:t>
            </a:r>
          </a:p>
          <a:p>
            <a:pPr marL="6985" algn="l" rtl="0">
              <a:spcBef>
                <a:spcPts val="575"/>
              </a:spcBef>
            </a:pPr>
            <a:endParaRPr lang="en-US" sz="2400" dirty="0">
              <a:solidFill>
                <a:prstClr val="black"/>
              </a:solidFill>
              <a:latin typeface="Century Gothic"/>
              <a:ea typeface="+mn-ea"/>
              <a:cs typeface="Times New Roman"/>
            </a:endParaRPr>
          </a:p>
        </p:txBody>
      </p:sp>
      <p:sp>
        <p:nvSpPr>
          <p:cNvPr id="7" name="Rectangle 12"/>
          <p:cNvSpPr>
            <a:spLocks noGrp="1" noChangeArrowheads="1"/>
          </p:cNvSpPr>
          <p:nvPr>
            <p:ph type="title"/>
          </p:nvPr>
        </p:nvSpPr>
        <p:spPr>
          <a:xfrm>
            <a:off x="4914900" y="310634"/>
            <a:ext cx="1676400" cy="369332"/>
          </a:xfrm>
          <a:noFill/>
        </p:spPr>
        <p:txBody>
          <a:bodyPr/>
          <a:lstStyle/>
          <a:p>
            <a:r>
              <a:rPr lang="en-US" sz="2400" dirty="0" smtClean="0"/>
              <a:t>Contents</a:t>
            </a:r>
            <a:endParaRPr lang="en-US" sz="2400" dirty="0"/>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spTree>
    <p:extLst>
      <p:ext uri="{BB962C8B-B14F-4D97-AF65-F5344CB8AC3E}">
        <p14:creationId xmlns:p14="http://schemas.microsoft.com/office/powerpoint/2010/main" val="3435639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11582400" cy="359714"/>
          </a:xfrm>
          <a:prstGeom prst="rect">
            <a:avLst/>
          </a:prstGeom>
        </p:spPr>
        <p:txBody>
          <a:bodyPr vert="horz" wrap="square" lIns="0" tIns="13335" rIns="0" bIns="0" rtlCol="0">
            <a:spAutoFit/>
          </a:bodyPr>
          <a:lstStyle/>
          <a:p>
            <a:pPr marL="12700">
              <a:lnSpc>
                <a:spcPct val="100000"/>
              </a:lnSpc>
              <a:spcBef>
                <a:spcPts val="105"/>
              </a:spcBef>
            </a:pPr>
            <a:r>
              <a:rPr lang="en-US" dirty="0"/>
              <a:t>An Overview of Risk Management- </a:t>
            </a:r>
            <a:r>
              <a:rPr lang="en-US" dirty="0">
                <a:solidFill>
                  <a:srgbClr val="FF0000"/>
                </a:solidFill>
              </a:rPr>
              <a:t>Risk Control</a:t>
            </a:r>
            <a:endParaRPr dirty="0">
              <a:solidFill>
                <a:srgbClr val="FF0000"/>
              </a:solidFill>
            </a:endParaRPr>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sp>
        <p:nvSpPr>
          <p:cNvPr id="10" name="Rectangle 2"/>
          <p:cNvSpPr>
            <a:spLocks noGrp="1" noChangeArrowheads="1"/>
          </p:cNvSpPr>
          <p:nvPr>
            <p:ph type="body" idx="1"/>
          </p:nvPr>
        </p:nvSpPr>
        <p:spPr>
          <a:xfrm>
            <a:off x="76200" y="1066800"/>
            <a:ext cx="11963400" cy="5632311"/>
          </a:xfrm>
        </p:spPr>
        <p:txBody>
          <a:bodyPr/>
          <a:lstStyle/>
          <a:p>
            <a:pPr lvl="1" algn="just">
              <a:spcAft>
                <a:spcPts val="600"/>
              </a:spcAft>
            </a:pPr>
            <a:r>
              <a:rPr lang="en-US" altLang="en-US" b="1" dirty="0" smtClean="0"/>
              <a:t>Mitigation</a:t>
            </a:r>
            <a:r>
              <a:rPr lang="en-US" altLang="en-US" b="1" dirty="0"/>
              <a:t>: </a:t>
            </a:r>
            <a:r>
              <a:rPr lang="en-US" altLang="en-US" dirty="0"/>
              <a:t>Reducing the impact of information assets should an attacker successfully exploit a </a:t>
            </a:r>
            <a:r>
              <a:rPr lang="en-US" altLang="en-US" dirty="0" smtClean="0"/>
              <a:t>vulnerability</a:t>
            </a:r>
          </a:p>
          <a:p>
            <a:pPr marL="1645920" lvl="1" indent="-274320" algn="just">
              <a:spcAft>
                <a:spcPts val="600"/>
              </a:spcAft>
              <a:buFont typeface="Arial" panose="020B0604020202020204" pitchFamily="34" charset="0"/>
              <a:buChar char="•"/>
            </a:pPr>
            <a:r>
              <a:rPr lang="en-US" dirty="0"/>
              <a:t>Attempts to reduce impact of vulnerability exploitation through planning and preparation </a:t>
            </a:r>
            <a:endParaRPr lang="en-US" dirty="0" smtClean="0"/>
          </a:p>
          <a:p>
            <a:pPr marL="1645920" lvl="1" indent="-274320" algn="just">
              <a:spcAft>
                <a:spcPts val="600"/>
              </a:spcAft>
              <a:buFont typeface="Arial" panose="020B0604020202020204" pitchFamily="34" charset="0"/>
              <a:buChar char="•"/>
            </a:pPr>
            <a:r>
              <a:rPr lang="en-US" dirty="0" smtClean="0"/>
              <a:t>Approach </a:t>
            </a:r>
            <a:r>
              <a:rPr lang="en-US" dirty="0"/>
              <a:t>includes three types of </a:t>
            </a:r>
            <a:r>
              <a:rPr lang="en-US" dirty="0" smtClean="0"/>
              <a:t>plans:</a:t>
            </a:r>
            <a:endParaRPr lang="en-US" dirty="0"/>
          </a:p>
          <a:p>
            <a:pPr marL="2743200" lvl="5" indent="-274320" algn="just">
              <a:spcAft>
                <a:spcPts val="600"/>
              </a:spcAft>
              <a:buFont typeface="Arial" panose="020B0604020202020204" pitchFamily="34" charset="0"/>
              <a:buChar char="•"/>
            </a:pPr>
            <a:r>
              <a:rPr lang="en-US" dirty="0"/>
              <a:t>Incident response plan (IRP) </a:t>
            </a:r>
            <a:endParaRPr lang="en-US" dirty="0" smtClean="0"/>
          </a:p>
          <a:p>
            <a:pPr marL="2743200" lvl="5" indent="-274320" algn="just">
              <a:spcAft>
                <a:spcPts val="600"/>
              </a:spcAft>
              <a:buFont typeface="Arial" panose="020B0604020202020204" pitchFamily="34" charset="0"/>
              <a:buChar char="•"/>
            </a:pPr>
            <a:r>
              <a:rPr lang="en-US" dirty="0" smtClean="0"/>
              <a:t>Disaster </a:t>
            </a:r>
            <a:r>
              <a:rPr lang="en-US" dirty="0"/>
              <a:t>recovery plan (DRP</a:t>
            </a:r>
            <a:r>
              <a:rPr lang="en-US" dirty="0" smtClean="0"/>
              <a:t>)</a:t>
            </a:r>
          </a:p>
          <a:p>
            <a:pPr marL="2743200" lvl="5" indent="-274320" algn="just">
              <a:spcAft>
                <a:spcPts val="600"/>
              </a:spcAft>
              <a:buFont typeface="Arial" panose="020B0604020202020204" pitchFamily="34" charset="0"/>
              <a:buChar char="•"/>
            </a:pPr>
            <a:r>
              <a:rPr lang="en-US" dirty="0" smtClean="0"/>
              <a:t>Business </a:t>
            </a:r>
            <a:r>
              <a:rPr lang="en-US" dirty="0"/>
              <a:t>continuity plan (</a:t>
            </a:r>
            <a:r>
              <a:rPr lang="en-US" dirty="0" smtClean="0"/>
              <a:t>BCP)</a:t>
            </a:r>
          </a:p>
          <a:p>
            <a:pPr marL="2743200" lvl="5" indent="-274320" algn="just">
              <a:spcAft>
                <a:spcPts val="600"/>
              </a:spcAft>
              <a:buFont typeface="Arial" panose="020B0604020202020204" pitchFamily="34" charset="0"/>
              <a:buChar char="•"/>
            </a:pPr>
            <a:r>
              <a:rPr lang="en-US" dirty="0" smtClean="0"/>
              <a:t>Disaster </a:t>
            </a:r>
            <a:r>
              <a:rPr lang="en-US" dirty="0"/>
              <a:t>recovery plan (DRP) is most common mitigation </a:t>
            </a:r>
            <a:r>
              <a:rPr lang="en-US" dirty="0" smtClean="0"/>
              <a:t>procedure</a:t>
            </a:r>
          </a:p>
          <a:p>
            <a:pPr marL="2743200" lvl="5" indent="-274320" algn="just">
              <a:spcAft>
                <a:spcPts val="600"/>
              </a:spcAft>
              <a:buFont typeface="Arial" panose="020B0604020202020204" pitchFamily="34" charset="0"/>
              <a:buChar char="•"/>
            </a:pPr>
            <a:r>
              <a:rPr lang="en-US" dirty="0"/>
              <a:t>The actions to take while incident is in progress is defined in Incident response plan (IRP)</a:t>
            </a:r>
          </a:p>
          <a:p>
            <a:pPr lvl="1" algn="just">
              <a:spcAft>
                <a:spcPts val="600"/>
              </a:spcAft>
            </a:pPr>
            <a:r>
              <a:rPr lang="en-US" altLang="en-US" b="1" dirty="0" smtClean="0"/>
              <a:t>Acceptance</a:t>
            </a:r>
            <a:r>
              <a:rPr lang="en-US" altLang="en-US" b="1" dirty="0"/>
              <a:t>: </a:t>
            </a:r>
            <a:r>
              <a:rPr lang="en-US" dirty="0"/>
              <a:t>Understanding the consequences of choosing to leave a risk uncontrolled and then properly acknowledging the risk that remains without an attempt at </a:t>
            </a:r>
            <a:r>
              <a:rPr lang="en-US" dirty="0" smtClean="0"/>
              <a:t>control.</a:t>
            </a:r>
          </a:p>
          <a:p>
            <a:pPr marL="1645920" lvl="1" indent="-274320" algn="just">
              <a:spcAft>
                <a:spcPts val="600"/>
              </a:spcAft>
              <a:buFont typeface="Arial" panose="020B0604020202020204" pitchFamily="34" charset="0"/>
              <a:buChar char="•"/>
            </a:pPr>
            <a:r>
              <a:rPr lang="en-US" dirty="0"/>
              <a:t>Valid only when the particular function</a:t>
            </a:r>
            <a:r>
              <a:rPr lang="en-US" dirty="0" smtClean="0"/>
              <a:t>, service</a:t>
            </a:r>
            <a:r>
              <a:rPr lang="en-US" dirty="0"/>
              <a:t>, information, or asset does </a:t>
            </a:r>
            <a:r>
              <a:rPr lang="en-US" dirty="0" smtClean="0"/>
              <a:t>not justify </a:t>
            </a:r>
            <a:r>
              <a:rPr lang="en-US" dirty="0"/>
              <a:t>cost of </a:t>
            </a:r>
            <a:r>
              <a:rPr lang="en-US" dirty="0" smtClean="0"/>
              <a:t>protection</a:t>
            </a:r>
          </a:p>
          <a:p>
            <a:pPr marL="1645920" lvl="1" indent="-274320" algn="just">
              <a:spcAft>
                <a:spcPts val="600"/>
              </a:spcAft>
              <a:buFont typeface="Arial" panose="020B0604020202020204" pitchFamily="34" charset="0"/>
              <a:buChar char="•"/>
            </a:pPr>
            <a:r>
              <a:rPr lang="en-US" dirty="0" smtClean="0"/>
              <a:t>Risk </a:t>
            </a:r>
            <a:r>
              <a:rPr lang="en-US" dirty="0"/>
              <a:t>appetite  describes the degree </a:t>
            </a:r>
            <a:r>
              <a:rPr lang="en-US" dirty="0" smtClean="0"/>
              <a:t>to which </a:t>
            </a:r>
            <a:r>
              <a:rPr lang="en-US" dirty="0"/>
              <a:t>organization is willing to </a:t>
            </a:r>
            <a:r>
              <a:rPr lang="en-US" dirty="0" smtClean="0"/>
              <a:t>accept risk   </a:t>
            </a:r>
            <a:r>
              <a:rPr lang="en-US" dirty="0"/>
              <a:t>as   trade-off   to   the   expense   </a:t>
            </a:r>
            <a:r>
              <a:rPr lang="en-US" dirty="0" smtClean="0"/>
              <a:t>of applying controls</a:t>
            </a:r>
          </a:p>
          <a:p>
            <a:pPr lvl="1" algn="just">
              <a:spcAft>
                <a:spcPts val="600"/>
              </a:spcAft>
            </a:pPr>
            <a:r>
              <a:rPr lang="en-US" altLang="en-US" b="1" dirty="0"/>
              <a:t>Termination: </a:t>
            </a:r>
            <a:r>
              <a:rPr lang="en-US" dirty="0"/>
              <a:t>Removing or discontinuing the information asset from the organization's operating environment.</a:t>
            </a:r>
          </a:p>
          <a:p>
            <a:pPr marL="1645920" lvl="1" indent="-274320" algn="just">
              <a:spcAft>
                <a:spcPts val="600"/>
              </a:spcAft>
              <a:buFont typeface="Arial" panose="020B0604020202020204" pitchFamily="34" charset="0"/>
              <a:buChar char="•"/>
            </a:pPr>
            <a:r>
              <a:rPr lang="en-US" altLang="en-US" dirty="0"/>
              <a:t>An example of this strategy would be to   remove   a   server   from   a   network because the company has determined that   termination   of   the   resource out weighs the benefit of leaving it on the network due to risk concerns. </a:t>
            </a:r>
            <a:endParaRPr lang="en-US" dirty="0" smtClean="0"/>
          </a:p>
        </p:txBody>
      </p:sp>
    </p:spTree>
    <p:extLst>
      <p:ext uri="{BB962C8B-B14F-4D97-AF65-F5344CB8AC3E}">
        <p14:creationId xmlns:p14="http://schemas.microsoft.com/office/powerpoint/2010/main" val="16884613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11582400" cy="359714"/>
          </a:xfrm>
          <a:prstGeom prst="rect">
            <a:avLst/>
          </a:prstGeom>
        </p:spPr>
        <p:txBody>
          <a:bodyPr vert="horz" wrap="square" lIns="0" tIns="13335" rIns="0" bIns="0" rtlCol="0">
            <a:spAutoFit/>
          </a:bodyPr>
          <a:lstStyle/>
          <a:p>
            <a:pPr marL="12700">
              <a:lnSpc>
                <a:spcPct val="100000"/>
              </a:lnSpc>
              <a:spcBef>
                <a:spcPts val="105"/>
              </a:spcBef>
            </a:pPr>
            <a:r>
              <a:rPr lang="en-US" dirty="0"/>
              <a:t>An Overview of Risk Management- </a:t>
            </a:r>
            <a:r>
              <a:rPr lang="en-US" dirty="0">
                <a:solidFill>
                  <a:srgbClr val="FF0000"/>
                </a:solidFill>
              </a:rPr>
              <a:t>Risk Control</a:t>
            </a:r>
            <a:endParaRPr dirty="0">
              <a:solidFill>
                <a:srgbClr val="FF0000"/>
              </a:solidFill>
            </a:endParaRPr>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sp>
        <p:nvSpPr>
          <p:cNvPr id="10" name="Rectangle 2"/>
          <p:cNvSpPr>
            <a:spLocks noGrp="1" noChangeArrowheads="1"/>
          </p:cNvSpPr>
          <p:nvPr>
            <p:ph type="body" idx="1"/>
          </p:nvPr>
        </p:nvSpPr>
        <p:spPr>
          <a:xfrm>
            <a:off x="152400" y="1066800"/>
            <a:ext cx="11963400" cy="276999"/>
          </a:xfrm>
        </p:spPr>
        <p:txBody>
          <a:bodyPr/>
          <a:lstStyle/>
          <a:p>
            <a:pPr marL="0" lvl="1">
              <a:spcAft>
                <a:spcPts val="600"/>
              </a:spcAft>
            </a:pPr>
            <a:r>
              <a:rPr lang="en-US" altLang="en-US" b="1" dirty="0"/>
              <a:t>Selecting a Risk Control Strategy</a:t>
            </a:r>
            <a:endParaRPr lang="en-GB" altLang="en-US" b="1" dirty="0"/>
          </a:p>
        </p:txBody>
      </p:sp>
      <p:pic>
        <p:nvPicPr>
          <p:cNvPr id="11"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2886" t="3870" r="4807" b="9019"/>
          <a:stretch/>
        </p:blipFill>
        <p:spPr bwMode="auto">
          <a:xfrm>
            <a:off x="4953000" y="3249216"/>
            <a:ext cx="7086600" cy="3380184"/>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14" name="Rectangle 2"/>
          <p:cNvSpPr txBox="1">
            <a:spLocks noChangeArrowheads="1"/>
          </p:cNvSpPr>
          <p:nvPr/>
        </p:nvSpPr>
        <p:spPr>
          <a:xfrm>
            <a:off x="254620" y="1375102"/>
            <a:ext cx="11784980" cy="2231380"/>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48640" lvl="1" indent="-274320">
              <a:spcAft>
                <a:spcPts val="600"/>
              </a:spcAft>
              <a:buFont typeface="Arial" panose="020B0604020202020204" pitchFamily="34" charset="0"/>
              <a:buChar char="•"/>
            </a:pPr>
            <a:r>
              <a:rPr lang="en-US" sz="2000" dirty="0"/>
              <a:t>Level of threat and value of asset should play a major role in the selection of </a:t>
            </a:r>
            <a:r>
              <a:rPr lang="en-US" sz="2000" dirty="0" smtClean="0"/>
              <a:t>strategy</a:t>
            </a:r>
          </a:p>
          <a:p>
            <a:pPr marL="548640" lvl="1" indent="-274320">
              <a:spcAft>
                <a:spcPts val="600"/>
              </a:spcAft>
              <a:buFont typeface="Arial" panose="020B0604020202020204" pitchFamily="34" charset="0"/>
              <a:buChar char="•"/>
            </a:pPr>
            <a:r>
              <a:rPr lang="en-US" sz="2000" dirty="0"/>
              <a:t>Rules of thumb on strategy selection can be applied</a:t>
            </a:r>
            <a:r>
              <a:rPr lang="en-US" sz="2000" dirty="0" smtClean="0"/>
              <a:t>:</a:t>
            </a:r>
          </a:p>
          <a:p>
            <a:pPr marL="914400" lvl="5" indent="-274320">
              <a:spcAft>
                <a:spcPts val="600"/>
              </a:spcAft>
              <a:buFont typeface="Arial" panose="020B0604020202020204" pitchFamily="34" charset="0"/>
              <a:buChar char="•"/>
            </a:pPr>
            <a:r>
              <a:rPr lang="en-US" sz="2000" dirty="0"/>
              <a:t>When a vulnerability exists</a:t>
            </a:r>
          </a:p>
          <a:p>
            <a:pPr marL="914400" lvl="5" indent="-274320">
              <a:spcAft>
                <a:spcPts val="600"/>
              </a:spcAft>
              <a:buFont typeface="Arial" panose="020B0604020202020204" pitchFamily="34" charset="0"/>
              <a:buChar char="•"/>
            </a:pPr>
            <a:r>
              <a:rPr lang="en-US" sz="2000" dirty="0"/>
              <a:t>When a vulnerability can be exploited</a:t>
            </a:r>
          </a:p>
          <a:p>
            <a:pPr marL="914400" lvl="5" indent="-274320">
              <a:spcAft>
                <a:spcPts val="600"/>
              </a:spcAft>
              <a:buFont typeface="Arial" panose="020B0604020202020204" pitchFamily="34" charset="0"/>
              <a:buChar char="•"/>
            </a:pPr>
            <a:r>
              <a:rPr lang="en-US" sz="2000" dirty="0"/>
              <a:t>When attacker’s cost is less than the potential gain</a:t>
            </a:r>
          </a:p>
          <a:p>
            <a:pPr marL="914400" lvl="5" indent="-274320">
              <a:spcAft>
                <a:spcPts val="600"/>
              </a:spcAft>
              <a:buFont typeface="Arial" panose="020B0604020202020204" pitchFamily="34" charset="0"/>
              <a:buChar char="•"/>
            </a:pPr>
            <a:r>
              <a:rPr lang="en-US" sz="2000" dirty="0"/>
              <a:t>When potential loss is substantial</a:t>
            </a:r>
          </a:p>
        </p:txBody>
      </p:sp>
    </p:spTree>
    <p:extLst>
      <p:ext uri="{BB962C8B-B14F-4D97-AF65-F5344CB8AC3E}">
        <p14:creationId xmlns:p14="http://schemas.microsoft.com/office/powerpoint/2010/main" val="35087797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6" name="Rounded Rectangle 5"/>
          <p:cNvSpPr/>
          <p:nvPr/>
        </p:nvSpPr>
        <p:spPr bwMode="auto">
          <a:xfrm>
            <a:off x="1790700" y="2667000"/>
            <a:ext cx="8610600" cy="609600"/>
          </a:xfrm>
          <a:prstGeom prst="roundRect">
            <a:avLst/>
          </a:prstGeom>
          <a:solidFill>
            <a:srgbClr val="92D050"/>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srgbClr val="0041C4"/>
                </a:solidFill>
                <a:effectLst/>
                <a:uLnTx/>
                <a:uFillTx/>
                <a:latin typeface="Times New Roman" pitchFamily="18" charset="0"/>
                <a:ea typeface="+mn-ea"/>
                <a:cs typeface="Times New Roman" pitchFamily="18" charset="0"/>
              </a:rPr>
              <a:t>Social Engineering</a:t>
            </a:r>
          </a:p>
        </p:txBody>
      </p:sp>
      <p:sp>
        <p:nvSpPr>
          <p:cNvPr id="5"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spTree>
    <p:extLst>
      <p:ext uri="{BB962C8B-B14F-4D97-AF65-F5344CB8AC3E}">
        <p14:creationId xmlns:p14="http://schemas.microsoft.com/office/powerpoint/2010/main" val="23752966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11582400" cy="359714"/>
          </a:xfrm>
          <a:prstGeom prst="rect">
            <a:avLst/>
          </a:prstGeom>
        </p:spPr>
        <p:txBody>
          <a:bodyPr vert="horz" wrap="square" lIns="0" tIns="13335" rIns="0" bIns="0" rtlCol="0">
            <a:spAutoFit/>
          </a:bodyPr>
          <a:lstStyle/>
          <a:p>
            <a:pPr marL="12700">
              <a:lnSpc>
                <a:spcPct val="100000"/>
              </a:lnSpc>
              <a:spcBef>
                <a:spcPts val="105"/>
              </a:spcBef>
            </a:pPr>
            <a:r>
              <a:rPr lang="en-US" dirty="0"/>
              <a:t>What is Social Engineering</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pic>
        <p:nvPicPr>
          <p:cNvPr id="6" name="Picture 5"/>
          <p:cNvPicPr>
            <a:picLocks noChangeAspect="1"/>
          </p:cNvPicPr>
          <p:nvPr/>
        </p:nvPicPr>
        <p:blipFill>
          <a:blip r:embed="rId3"/>
          <a:stretch>
            <a:fillRect/>
          </a:stretch>
        </p:blipFill>
        <p:spPr>
          <a:xfrm>
            <a:off x="126380" y="1143000"/>
            <a:ext cx="11913220" cy="5387001"/>
          </a:xfrm>
          <a:prstGeom prst="rect">
            <a:avLst/>
          </a:prstGeom>
          <a:ln>
            <a:solidFill>
              <a:srgbClr val="FF0000"/>
            </a:solidFill>
          </a:ln>
        </p:spPr>
      </p:pic>
    </p:spTree>
    <p:extLst>
      <p:ext uri="{BB962C8B-B14F-4D97-AF65-F5344CB8AC3E}">
        <p14:creationId xmlns:p14="http://schemas.microsoft.com/office/powerpoint/2010/main" val="8259251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11582400" cy="359714"/>
          </a:xfrm>
          <a:prstGeom prst="rect">
            <a:avLst/>
          </a:prstGeom>
        </p:spPr>
        <p:txBody>
          <a:bodyPr vert="horz" wrap="square" lIns="0" tIns="13335" rIns="0" bIns="0" rtlCol="0">
            <a:spAutoFit/>
          </a:bodyPr>
          <a:lstStyle/>
          <a:p>
            <a:pPr marL="12700">
              <a:lnSpc>
                <a:spcPct val="100000"/>
              </a:lnSpc>
              <a:spcBef>
                <a:spcPts val="105"/>
              </a:spcBef>
            </a:pPr>
            <a:r>
              <a:rPr lang="en-US" dirty="0"/>
              <a:t>What is Social Engineering</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sp>
        <p:nvSpPr>
          <p:cNvPr id="5" name="Rectangle 4"/>
          <p:cNvSpPr/>
          <p:nvPr/>
        </p:nvSpPr>
        <p:spPr>
          <a:xfrm>
            <a:off x="152400" y="1066800"/>
            <a:ext cx="11811000" cy="4693593"/>
          </a:xfrm>
          <a:prstGeom prst="rect">
            <a:avLst/>
          </a:prstGeom>
        </p:spPr>
        <p:txBody>
          <a:bodyPr wrap="square">
            <a:spAutoFit/>
          </a:bodyPr>
          <a:lstStyle/>
          <a:p>
            <a:pPr algn="just"/>
            <a:r>
              <a:rPr lang="en-US" sz="2400" b="0" i="0" u="none" strike="noStrike" baseline="0" dirty="0" smtClean="0">
                <a:latin typeface="+mn-lt"/>
              </a:rPr>
              <a:t>Before performing a social engineering attack, the attacker gathers information about the</a:t>
            </a:r>
          </a:p>
          <a:p>
            <a:pPr algn="just"/>
            <a:r>
              <a:rPr lang="en-US" sz="2400" b="0" i="0" u="none" strike="noStrike" baseline="0" dirty="0" smtClean="0">
                <a:latin typeface="+mn-lt"/>
              </a:rPr>
              <a:t>target organization from various sources such as:</a:t>
            </a:r>
          </a:p>
          <a:p>
            <a:pPr marL="800100" lvl="1" indent="-342900" algn="l">
              <a:spcBef>
                <a:spcPts val="600"/>
              </a:spcBef>
              <a:spcAft>
                <a:spcPts val="600"/>
              </a:spcAft>
              <a:buFont typeface="Wingdings" panose="05000000000000000000" pitchFamily="2" charset="2"/>
              <a:buChar char="§"/>
            </a:pPr>
            <a:r>
              <a:rPr lang="en-US" sz="2400" b="0" i="0" u="none" strike="noStrike" baseline="0" dirty="0" smtClean="0">
                <a:latin typeface="+mn-lt"/>
              </a:rPr>
              <a:t>The organization’s official websites, where employees’ IDs, names, and email addresses are shared</a:t>
            </a:r>
          </a:p>
          <a:p>
            <a:pPr marL="800100" lvl="1" indent="-342900" algn="l">
              <a:spcBef>
                <a:spcPts val="600"/>
              </a:spcBef>
              <a:spcAft>
                <a:spcPts val="600"/>
              </a:spcAft>
              <a:buFont typeface="Wingdings" panose="05000000000000000000" pitchFamily="2" charset="2"/>
              <a:buChar char="§"/>
            </a:pPr>
            <a:r>
              <a:rPr lang="en-US" sz="2400" b="0" i="0" u="none" strike="noStrike" baseline="0" dirty="0" smtClean="0">
                <a:latin typeface="+mn-lt"/>
              </a:rPr>
              <a:t>Advertisements of the target organization cast through media reveal information such as products and offers.</a:t>
            </a:r>
          </a:p>
          <a:p>
            <a:pPr marL="800100" lvl="1" indent="-342900" algn="l">
              <a:spcBef>
                <a:spcPts val="600"/>
              </a:spcBef>
              <a:spcAft>
                <a:spcPts val="600"/>
              </a:spcAft>
              <a:buFont typeface="Wingdings" panose="05000000000000000000" pitchFamily="2" charset="2"/>
              <a:buChar char="§"/>
            </a:pPr>
            <a:r>
              <a:rPr lang="en-US" sz="2400" b="0" i="0" u="none" strike="noStrike" baseline="0" dirty="0" smtClean="0">
                <a:latin typeface="+mn-lt"/>
              </a:rPr>
              <a:t>Blogs, forums, and other online spaces where employees share basic personal and organizational information.</a:t>
            </a:r>
          </a:p>
          <a:p>
            <a:pPr algn="just"/>
            <a:r>
              <a:rPr lang="en-US" sz="2400" b="0" i="0" u="none" strike="noStrike" baseline="0" dirty="0" smtClean="0">
                <a:latin typeface="+mn-lt"/>
              </a:rPr>
              <a:t>After gathering information, an attacker executes social engineering attacks using various</a:t>
            </a:r>
          </a:p>
          <a:p>
            <a:pPr algn="just"/>
            <a:r>
              <a:rPr lang="en-US" sz="2400" b="0" i="0" u="none" strike="noStrike" baseline="0" dirty="0" smtClean="0">
                <a:latin typeface="+mn-lt"/>
              </a:rPr>
              <a:t>approaches such as impersonation, piggybacking, tailgating, reverse social engineering, and</a:t>
            </a:r>
          </a:p>
          <a:p>
            <a:pPr algn="just"/>
            <a:r>
              <a:rPr lang="en-US" sz="2400" b="0" i="0" u="none" strike="noStrike" baseline="0" dirty="0" smtClean="0">
                <a:latin typeface="+mn-lt"/>
              </a:rPr>
              <a:t>other methods.</a:t>
            </a:r>
            <a:endParaRPr lang="en-US" sz="2100" dirty="0">
              <a:latin typeface="+mn-lt"/>
            </a:endParaRPr>
          </a:p>
        </p:txBody>
      </p:sp>
    </p:spTree>
    <p:extLst>
      <p:ext uri="{BB962C8B-B14F-4D97-AF65-F5344CB8AC3E}">
        <p14:creationId xmlns:p14="http://schemas.microsoft.com/office/powerpoint/2010/main" val="29666096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11582400" cy="359714"/>
          </a:xfrm>
          <a:prstGeom prst="rect">
            <a:avLst/>
          </a:prstGeom>
        </p:spPr>
        <p:txBody>
          <a:bodyPr vert="horz" wrap="square" lIns="0" tIns="13335" rIns="0" bIns="0" rtlCol="0">
            <a:spAutoFit/>
          </a:bodyPr>
          <a:lstStyle/>
          <a:p>
            <a:pPr marL="12700">
              <a:lnSpc>
                <a:spcPct val="100000"/>
              </a:lnSpc>
              <a:spcBef>
                <a:spcPts val="105"/>
              </a:spcBef>
            </a:pPr>
            <a:r>
              <a:rPr lang="en-US" dirty="0"/>
              <a:t>Common Targets of Social Engineering</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pic>
        <p:nvPicPr>
          <p:cNvPr id="3" name="Picture 2"/>
          <p:cNvPicPr>
            <a:picLocks noChangeAspect="1"/>
          </p:cNvPicPr>
          <p:nvPr/>
        </p:nvPicPr>
        <p:blipFill>
          <a:blip r:embed="rId3"/>
          <a:stretch>
            <a:fillRect/>
          </a:stretch>
        </p:blipFill>
        <p:spPr>
          <a:xfrm>
            <a:off x="146824" y="1076077"/>
            <a:ext cx="11816576" cy="5453924"/>
          </a:xfrm>
          <a:prstGeom prst="rect">
            <a:avLst/>
          </a:prstGeom>
          <a:ln>
            <a:solidFill>
              <a:srgbClr val="FF0000"/>
            </a:solidFill>
          </a:ln>
        </p:spPr>
      </p:pic>
    </p:spTree>
    <p:extLst>
      <p:ext uri="{BB962C8B-B14F-4D97-AF65-F5344CB8AC3E}">
        <p14:creationId xmlns:p14="http://schemas.microsoft.com/office/powerpoint/2010/main" val="7452005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525000" cy="359714"/>
          </a:xfrm>
          <a:prstGeom prst="rect">
            <a:avLst/>
          </a:prstGeom>
        </p:spPr>
        <p:txBody>
          <a:bodyPr vert="horz" wrap="square" lIns="0" tIns="13335" rIns="0" bIns="0" rtlCol="0">
            <a:spAutoFit/>
          </a:bodyPr>
          <a:lstStyle/>
          <a:p>
            <a:r>
              <a:rPr lang="en-US" dirty="0"/>
              <a:t>Factors that Make Companies Vulnerable </a:t>
            </a:r>
            <a:r>
              <a:rPr lang="en-US" dirty="0" smtClean="0"/>
              <a:t>to Attacks</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sp>
        <p:nvSpPr>
          <p:cNvPr id="5" name="Rectangle 4"/>
          <p:cNvSpPr/>
          <p:nvPr/>
        </p:nvSpPr>
        <p:spPr>
          <a:xfrm>
            <a:off x="152400" y="1013936"/>
            <a:ext cx="11811000" cy="415498"/>
          </a:xfrm>
          <a:prstGeom prst="rect">
            <a:avLst/>
          </a:prstGeom>
        </p:spPr>
        <p:txBody>
          <a:bodyPr wrap="square">
            <a:spAutoFit/>
          </a:bodyPr>
          <a:lstStyle/>
          <a:p>
            <a:pPr algn="just"/>
            <a:r>
              <a:rPr lang="en-US" sz="2100" dirty="0" smtClean="0">
                <a:latin typeface="+mn-lt"/>
              </a:rPr>
              <a:t>There can be many factors make companies vulnerable to social engineering attacks such as:</a:t>
            </a:r>
            <a:endParaRPr lang="en-US" sz="2100" dirty="0">
              <a:latin typeface="+mn-lt"/>
            </a:endParaRPr>
          </a:p>
        </p:txBody>
      </p:sp>
      <p:pic>
        <p:nvPicPr>
          <p:cNvPr id="4" name="Picture 3"/>
          <p:cNvPicPr>
            <a:picLocks noChangeAspect="1"/>
          </p:cNvPicPr>
          <p:nvPr/>
        </p:nvPicPr>
        <p:blipFill>
          <a:blip r:embed="rId3"/>
          <a:stretch>
            <a:fillRect/>
          </a:stretch>
        </p:blipFill>
        <p:spPr>
          <a:xfrm>
            <a:off x="152400" y="1492004"/>
            <a:ext cx="11811000" cy="5125751"/>
          </a:xfrm>
          <a:prstGeom prst="rect">
            <a:avLst/>
          </a:prstGeom>
          <a:ln>
            <a:solidFill>
              <a:srgbClr val="FF0000"/>
            </a:solidFill>
          </a:ln>
        </p:spPr>
      </p:pic>
    </p:spTree>
    <p:extLst>
      <p:ext uri="{BB962C8B-B14F-4D97-AF65-F5344CB8AC3E}">
        <p14:creationId xmlns:p14="http://schemas.microsoft.com/office/powerpoint/2010/main" val="21067705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525000" cy="359714"/>
          </a:xfrm>
          <a:prstGeom prst="rect">
            <a:avLst/>
          </a:prstGeom>
        </p:spPr>
        <p:txBody>
          <a:bodyPr vert="horz" wrap="square" lIns="0" tIns="13335" rIns="0" bIns="0" rtlCol="0">
            <a:spAutoFit/>
          </a:bodyPr>
          <a:lstStyle/>
          <a:p>
            <a:r>
              <a:rPr lang="en-US" dirty="0"/>
              <a:t>Why is Social Engineering Effective?</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pic>
        <p:nvPicPr>
          <p:cNvPr id="3" name="Picture 2"/>
          <p:cNvPicPr>
            <a:picLocks noChangeAspect="1"/>
          </p:cNvPicPr>
          <p:nvPr/>
        </p:nvPicPr>
        <p:blipFill>
          <a:blip r:embed="rId3"/>
          <a:stretch>
            <a:fillRect/>
          </a:stretch>
        </p:blipFill>
        <p:spPr>
          <a:xfrm>
            <a:off x="118017" y="1143000"/>
            <a:ext cx="11837020" cy="5387001"/>
          </a:xfrm>
          <a:prstGeom prst="rect">
            <a:avLst/>
          </a:prstGeom>
          <a:ln>
            <a:solidFill>
              <a:srgbClr val="FF0000"/>
            </a:solidFill>
          </a:ln>
        </p:spPr>
      </p:pic>
    </p:spTree>
    <p:extLst>
      <p:ext uri="{BB962C8B-B14F-4D97-AF65-F5344CB8AC3E}">
        <p14:creationId xmlns:p14="http://schemas.microsoft.com/office/powerpoint/2010/main" val="16208250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525000" cy="359714"/>
          </a:xfrm>
          <a:prstGeom prst="rect">
            <a:avLst/>
          </a:prstGeom>
        </p:spPr>
        <p:txBody>
          <a:bodyPr vert="horz" wrap="square" lIns="0" tIns="13335" rIns="0" bIns="0" rtlCol="0">
            <a:spAutoFit/>
          </a:bodyPr>
          <a:lstStyle/>
          <a:p>
            <a:r>
              <a:rPr lang="en-US" dirty="0"/>
              <a:t>Phases of a Social Engineering Attack</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sp>
        <p:nvSpPr>
          <p:cNvPr id="5" name="Rectangle 4"/>
          <p:cNvSpPr/>
          <p:nvPr/>
        </p:nvSpPr>
        <p:spPr>
          <a:xfrm>
            <a:off x="152400" y="1013936"/>
            <a:ext cx="11811000" cy="415498"/>
          </a:xfrm>
          <a:prstGeom prst="rect">
            <a:avLst/>
          </a:prstGeom>
        </p:spPr>
        <p:txBody>
          <a:bodyPr wrap="square">
            <a:spAutoFit/>
          </a:bodyPr>
          <a:lstStyle/>
          <a:p>
            <a:pPr algn="just"/>
            <a:r>
              <a:rPr lang="en-US" sz="2100" dirty="0" smtClean="0">
                <a:latin typeface="+mn-lt"/>
              </a:rPr>
              <a:t>Attackers take the following steps to execute a successful social engineering attack:</a:t>
            </a:r>
            <a:endParaRPr lang="en-US" sz="2100" dirty="0">
              <a:latin typeface="+mn-lt"/>
            </a:endParaRPr>
          </a:p>
        </p:txBody>
      </p:sp>
      <p:pic>
        <p:nvPicPr>
          <p:cNvPr id="4" name="Picture 3"/>
          <p:cNvPicPr>
            <a:picLocks noChangeAspect="1"/>
          </p:cNvPicPr>
          <p:nvPr/>
        </p:nvPicPr>
        <p:blipFill>
          <a:blip r:embed="rId3"/>
          <a:stretch>
            <a:fillRect/>
          </a:stretch>
        </p:blipFill>
        <p:spPr>
          <a:xfrm>
            <a:off x="152400" y="1429421"/>
            <a:ext cx="11811000" cy="5199979"/>
          </a:xfrm>
          <a:prstGeom prst="rect">
            <a:avLst/>
          </a:prstGeom>
          <a:ln>
            <a:solidFill>
              <a:srgbClr val="FF0000"/>
            </a:solidFill>
          </a:ln>
        </p:spPr>
      </p:pic>
    </p:spTree>
    <p:extLst>
      <p:ext uri="{BB962C8B-B14F-4D97-AF65-F5344CB8AC3E}">
        <p14:creationId xmlns:p14="http://schemas.microsoft.com/office/powerpoint/2010/main" val="16705510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525000" cy="359714"/>
          </a:xfrm>
          <a:prstGeom prst="rect">
            <a:avLst/>
          </a:prstGeom>
        </p:spPr>
        <p:txBody>
          <a:bodyPr vert="horz" wrap="square" lIns="0" tIns="13335" rIns="0" bIns="0" rtlCol="0">
            <a:spAutoFit/>
          </a:bodyPr>
          <a:lstStyle/>
          <a:p>
            <a:r>
              <a:rPr lang="en-US" dirty="0"/>
              <a:t>Types of Social Engineering</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sp>
        <p:nvSpPr>
          <p:cNvPr id="5" name="Rectangle 4"/>
          <p:cNvSpPr/>
          <p:nvPr/>
        </p:nvSpPr>
        <p:spPr>
          <a:xfrm>
            <a:off x="152400" y="1120914"/>
            <a:ext cx="11963400" cy="707886"/>
          </a:xfrm>
          <a:prstGeom prst="rect">
            <a:avLst/>
          </a:prstGeom>
        </p:spPr>
        <p:txBody>
          <a:bodyPr wrap="square">
            <a:spAutoFit/>
          </a:bodyPr>
          <a:lstStyle/>
          <a:p>
            <a:pPr algn="just"/>
            <a:r>
              <a:rPr lang="en-US" sz="2000" dirty="0" smtClean="0">
                <a:latin typeface="+mn-lt"/>
              </a:rPr>
              <a:t>Attackers implement various social engineering techniques to gather sensitive information from people or organizations that might help them to commit fraud or participate in other criminal activities.</a:t>
            </a:r>
            <a:endParaRPr lang="en-US" sz="2000" dirty="0">
              <a:latin typeface="+mn-lt"/>
            </a:endParaRPr>
          </a:p>
        </p:txBody>
      </p:sp>
      <p:pic>
        <p:nvPicPr>
          <p:cNvPr id="3" name="Picture 2"/>
          <p:cNvPicPr>
            <a:picLocks noChangeAspect="1"/>
          </p:cNvPicPr>
          <p:nvPr/>
        </p:nvPicPr>
        <p:blipFill>
          <a:blip r:embed="rId3"/>
          <a:stretch>
            <a:fillRect/>
          </a:stretch>
        </p:blipFill>
        <p:spPr>
          <a:xfrm>
            <a:off x="228600" y="1828800"/>
            <a:ext cx="11887200" cy="4738958"/>
          </a:xfrm>
          <a:prstGeom prst="rect">
            <a:avLst/>
          </a:prstGeom>
          <a:ln>
            <a:solidFill>
              <a:srgbClr val="FF0000"/>
            </a:solidFill>
          </a:ln>
        </p:spPr>
      </p:pic>
    </p:spTree>
    <p:extLst>
      <p:ext uri="{BB962C8B-B14F-4D97-AF65-F5344CB8AC3E}">
        <p14:creationId xmlns:p14="http://schemas.microsoft.com/office/powerpoint/2010/main" val="8714026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a:t>Vulnerability Assessment</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5" name="Rectangle 4"/>
          <p:cNvSpPr/>
          <p:nvPr/>
        </p:nvSpPr>
        <p:spPr>
          <a:xfrm>
            <a:off x="152400" y="1013936"/>
            <a:ext cx="11811000" cy="415498"/>
          </a:xfrm>
          <a:prstGeom prst="rect">
            <a:avLst/>
          </a:prstGeom>
        </p:spPr>
        <p:txBody>
          <a:bodyPr wrap="square">
            <a:spAutoFit/>
          </a:bodyPr>
          <a:lstStyle/>
          <a:p>
            <a:pPr algn="just"/>
            <a:r>
              <a:rPr lang="en-US" sz="2100" dirty="0" smtClean="0">
                <a:latin typeface="+mn-lt"/>
              </a:rPr>
              <a:t>A vulnerability assessment is a systematic review of security weaknesses in an information system.</a:t>
            </a:r>
            <a:endParaRPr lang="en-US" sz="2100" dirty="0">
              <a:latin typeface="+mn-lt"/>
            </a:endParaRPr>
          </a:p>
        </p:txBody>
      </p:sp>
      <p:pic>
        <p:nvPicPr>
          <p:cNvPr id="3" name="Picture 2"/>
          <p:cNvPicPr>
            <a:picLocks noChangeAspect="1"/>
          </p:cNvPicPr>
          <p:nvPr/>
        </p:nvPicPr>
        <p:blipFill>
          <a:blip r:embed="rId3"/>
          <a:stretch>
            <a:fillRect/>
          </a:stretch>
        </p:blipFill>
        <p:spPr>
          <a:xfrm>
            <a:off x="228600" y="1515203"/>
            <a:ext cx="11811000" cy="5114197"/>
          </a:xfrm>
          <a:prstGeom prst="rect">
            <a:avLst/>
          </a:prstGeom>
        </p:spPr>
      </p:pic>
      <p:sp>
        <p:nvSpPr>
          <p:cNvPr id="10"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a:t>
            </a:r>
            <a:r>
              <a:rPr lang="en-US" sz="1000" dirty="0"/>
              <a:t> </a:t>
            </a:r>
            <a:r>
              <a:rPr lang="en-US" sz="1000" dirty="0" smtClean="0"/>
              <a:t>                </a:t>
            </a:r>
            <a:r>
              <a:rPr lang="en-US" sz="1000" dirty="0" smtClean="0"/>
              <a:t> </a:t>
            </a:r>
            <a:r>
              <a:rPr lang="en-US" sz="1000" dirty="0"/>
              <a:t>Information </a:t>
            </a:r>
            <a:r>
              <a:rPr lang="en-US" sz="1000" dirty="0" smtClean="0"/>
              <a:t>Security                                                                                                                                   Lecture 4          </a:t>
            </a:r>
            <a:endParaRPr lang="en-US" sz="1000" dirty="0"/>
          </a:p>
        </p:txBody>
      </p:sp>
    </p:spTree>
    <p:extLst>
      <p:ext uri="{BB962C8B-B14F-4D97-AF65-F5344CB8AC3E}">
        <p14:creationId xmlns:p14="http://schemas.microsoft.com/office/powerpoint/2010/main" val="42257537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525000" cy="359714"/>
          </a:xfrm>
          <a:prstGeom prst="rect">
            <a:avLst/>
          </a:prstGeom>
        </p:spPr>
        <p:txBody>
          <a:bodyPr vert="horz" wrap="square" lIns="0" tIns="13335" rIns="0" bIns="0" rtlCol="0">
            <a:spAutoFit/>
          </a:bodyPr>
          <a:lstStyle/>
          <a:p>
            <a:r>
              <a:rPr lang="en-US" dirty="0"/>
              <a:t>Types of Social Engineering</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pic>
        <p:nvPicPr>
          <p:cNvPr id="4" name="Picture 3"/>
          <p:cNvPicPr>
            <a:picLocks noChangeAspect="1"/>
          </p:cNvPicPr>
          <p:nvPr/>
        </p:nvPicPr>
        <p:blipFill>
          <a:blip r:embed="rId3"/>
          <a:stretch>
            <a:fillRect/>
          </a:stretch>
        </p:blipFill>
        <p:spPr>
          <a:xfrm>
            <a:off x="152400" y="1076077"/>
            <a:ext cx="11811000" cy="5480417"/>
          </a:xfrm>
          <a:prstGeom prst="rect">
            <a:avLst/>
          </a:prstGeom>
          <a:ln>
            <a:solidFill>
              <a:srgbClr val="FF0000"/>
            </a:solidFill>
          </a:ln>
        </p:spPr>
      </p:pic>
    </p:spTree>
    <p:extLst>
      <p:ext uri="{BB962C8B-B14F-4D97-AF65-F5344CB8AC3E}">
        <p14:creationId xmlns:p14="http://schemas.microsoft.com/office/powerpoint/2010/main" val="14064778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pic>
        <p:nvPicPr>
          <p:cNvPr id="3" name="Picture 2"/>
          <p:cNvPicPr>
            <a:picLocks noChangeAspect="1"/>
          </p:cNvPicPr>
          <p:nvPr/>
        </p:nvPicPr>
        <p:blipFill>
          <a:blip r:embed="rId3"/>
          <a:stretch>
            <a:fillRect/>
          </a:stretch>
        </p:blipFill>
        <p:spPr>
          <a:xfrm>
            <a:off x="98502" y="1143001"/>
            <a:ext cx="11864898" cy="5387000"/>
          </a:xfrm>
          <a:prstGeom prst="rect">
            <a:avLst/>
          </a:prstGeom>
          <a:ln>
            <a:solidFill>
              <a:srgbClr val="FF0000"/>
            </a:solidFill>
          </a:ln>
        </p:spPr>
      </p:pic>
      <p:sp>
        <p:nvSpPr>
          <p:cNvPr id="10" name="object 2"/>
          <p:cNvSpPr txBox="1">
            <a:spLocks noGrp="1"/>
          </p:cNvSpPr>
          <p:nvPr>
            <p:ph type="title"/>
          </p:nvPr>
        </p:nvSpPr>
        <p:spPr>
          <a:xfrm>
            <a:off x="76200" y="533400"/>
            <a:ext cx="9525000" cy="359714"/>
          </a:xfrm>
          <a:prstGeom prst="rect">
            <a:avLst/>
          </a:prstGeom>
        </p:spPr>
        <p:txBody>
          <a:bodyPr vert="horz" wrap="square" lIns="0" tIns="13335" rIns="0" bIns="0" rtlCol="0">
            <a:spAutoFit/>
          </a:bodyPr>
          <a:lstStyle/>
          <a:p>
            <a:r>
              <a:rPr lang="en-US" dirty="0"/>
              <a:t>Types of Social Engineering - Human-based Social Engineering</a:t>
            </a:r>
            <a:endParaRPr dirty="0"/>
          </a:p>
        </p:txBody>
      </p:sp>
    </p:spTree>
    <p:extLst>
      <p:ext uri="{BB962C8B-B14F-4D97-AF65-F5344CB8AC3E}">
        <p14:creationId xmlns:p14="http://schemas.microsoft.com/office/powerpoint/2010/main" val="28253738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pic>
        <p:nvPicPr>
          <p:cNvPr id="3" name="Picture 2"/>
          <p:cNvPicPr>
            <a:picLocks noChangeAspect="1"/>
          </p:cNvPicPr>
          <p:nvPr/>
        </p:nvPicPr>
        <p:blipFill>
          <a:blip r:embed="rId3"/>
          <a:stretch>
            <a:fillRect/>
          </a:stretch>
        </p:blipFill>
        <p:spPr>
          <a:xfrm>
            <a:off x="98502" y="1143001"/>
            <a:ext cx="11864898" cy="5387000"/>
          </a:xfrm>
          <a:prstGeom prst="rect">
            <a:avLst/>
          </a:prstGeom>
          <a:ln>
            <a:solidFill>
              <a:srgbClr val="FF0000"/>
            </a:solidFill>
          </a:ln>
        </p:spPr>
      </p:pic>
      <p:sp>
        <p:nvSpPr>
          <p:cNvPr id="10" name="object 2"/>
          <p:cNvSpPr txBox="1">
            <a:spLocks noGrp="1"/>
          </p:cNvSpPr>
          <p:nvPr>
            <p:ph type="title"/>
          </p:nvPr>
        </p:nvSpPr>
        <p:spPr>
          <a:xfrm>
            <a:off x="76200" y="533400"/>
            <a:ext cx="9525000" cy="359714"/>
          </a:xfrm>
          <a:prstGeom prst="rect">
            <a:avLst/>
          </a:prstGeom>
        </p:spPr>
        <p:txBody>
          <a:bodyPr vert="horz" wrap="square" lIns="0" tIns="13335" rIns="0" bIns="0" rtlCol="0">
            <a:spAutoFit/>
          </a:bodyPr>
          <a:lstStyle/>
          <a:p>
            <a:r>
              <a:rPr lang="en-US" dirty="0"/>
              <a:t>Types of Social Engineering - Human-based Social Engineering</a:t>
            </a:r>
            <a:endParaRPr dirty="0"/>
          </a:p>
        </p:txBody>
      </p:sp>
    </p:spTree>
    <p:extLst>
      <p:ext uri="{BB962C8B-B14F-4D97-AF65-F5344CB8AC3E}">
        <p14:creationId xmlns:p14="http://schemas.microsoft.com/office/powerpoint/2010/main" val="18484057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pic>
        <p:nvPicPr>
          <p:cNvPr id="4" name="Picture 3"/>
          <p:cNvPicPr>
            <a:picLocks noChangeAspect="1"/>
          </p:cNvPicPr>
          <p:nvPr/>
        </p:nvPicPr>
        <p:blipFill>
          <a:blip r:embed="rId3"/>
          <a:stretch>
            <a:fillRect/>
          </a:stretch>
        </p:blipFill>
        <p:spPr>
          <a:xfrm>
            <a:off x="154258" y="1143000"/>
            <a:ext cx="11809141" cy="5387001"/>
          </a:xfrm>
          <a:prstGeom prst="rect">
            <a:avLst/>
          </a:prstGeom>
          <a:ln>
            <a:solidFill>
              <a:srgbClr val="FF0000"/>
            </a:solidFill>
          </a:ln>
        </p:spPr>
      </p:pic>
      <p:sp>
        <p:nvSpPr>
          <p:cNvPr id="10" name="object 2"/>
          <p:cNvSpPr txBox="1">
            <a:spLocks noGrp="1"/>
          </p:cNvSpPr>
          <p:nvPr>
            <p:ph type="title"/>
          </p:nvPr>
        </p:nvSpPr>
        <p:spPr>
          <a:xfrm>
            <a:off x="76200" y="533400"/>
            <a:ext cx="9525000" cy="359714"/>
          </a:xfrm>
          <a:prstGeom prst="rect">
            <a:avLst/>
          </a:prstGeom>
        </p:spPr>
        <p:txBody>
          <a:bodyPr vert="horz" wrap="square" lIns="0" tIns="13335" rIns="0" bIns="0" rtlCol="0">
            <a:spAutoFit/>
          </a:bodyPr>
          <a:lstStyle/>
          <a:p>
            <a:r>
              <a:rPr lang="en-US" dirty="0"/>
              <a:t>Types of Social Engineering - Human-based Social Engineering</a:t>
            </a:r>
            <a:endParaRPr dirty="0"/>
          </a:p>
        </p:txBody>
      </p:sp>
    </p:spTree>
    <p:extLst>
      <p:ext uri="{BB962C8B-B14F-4D97-AF65-F5344CB8AC3E}">
        <p14:creationId xmlns:p14="http://schemas.microsoft.com/office/powerpoint/2010/main" val="25313091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pic>
        <p:nvPicPr>
          <p:cNvPr id="3" name="Picture 2"/>
          <p:cNvPicPr>
            <a:picLocks noChangeAspect="1"/>
          </p:cNvPicPr>
          <p:nvPr/>
        </p:nvPicPr>
        <p:blipFill>
          <a:blip r:embed="rId3"/>
          <a:stretch>
            <a:fillRect/>
          </a:stretch>
        </p:blipFill>
        <p:spPr>
          <a:xfrm>
            <a:off x="152400" y="1143001"/>
            <a:ext cx="11963400" cy="5387000"/>
          </a:xfrm>
          <a:prstGeom prst="rect">
            <a:avLst/>
          </a:prstGeom>
          <a:ln>
            <a:solidFill>
              <a:srgbClr val="FF0000"/>
            </a:solidFill>
          </a:ln>
        </p:spPr>
      </p:pic>
      <p:sp>
        <p:nvSpPr>
          <p:cNvPr id="10" name="object 2"/>
          <p:cNvSpPr txBox="1">
            <a:spLocks noGrp="1"/>
          </p:cNvSpPr>
          <p:nvPr>
            <p:ph type="title"/>
          </p:nvPr>
        </p:nvSpPr>
        <p:spPr>
          <a:xfrm>
            <a:off x="76200" y="533400"/>
            <a:ext cx="9525000" cy="359714"/>
          </a:xfrm>
          <a:prstGeom prst="rect">
            <a:avLst/>
          </a:prstGeom>
        </p:spPr>
        <p:txBody>
          <a:bodyPr vert="horz" wrap="square" lIns="0" tIns="13335" rIns="0" bIns="0" rtlCol="0">
            <a:spAutoFit/>
          </a:bodyPr>
          <a:lstStyle/>
          <a:p>
            <a:r>
              <a:rPr lang="en-US" dirty="0"/>
              <a:t>Types of Social Engineering - Human-based Social Engineering</a:t>
            </a:r>
            <a:endParaRPr dirty="0"/>
          </a:p>
        </p:txBody>
      </p:sp>
    </p:spTree>
    <p:extLst>
      <p:ext uri="{BB962C8B-B14F-4D97-AF65-F5344CB8AC3E}">
        <p14:creationId xmlns:p14="http://schemas.microsoft.com/office/powerpoint/2010/main" val="36667980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525000" cy="359714"/>
          </a:xfrm>
          <a:prstGeom prst="rect">
            <a:avLst/>
          </a:prstGeom>
        </p:spPr>
        <p:txBody>
          <a:bodyPr vert="horz" wrap="square" lIns="0" tIns="13335" rIns="0" bIns="0" rtlCol="0">
            <a:spAutoFit/>
          </a:bodyPr>
          <a:lstStyle/>
          <a:p>
            <a:r>
              <a:rPr lang="en-US" dirty="0"/>
              <a:t>Types of Social Engineering - Computer-based Social Engineering</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pic>
        <p:nvPicPr>
          <p:cNvPr id="4" name="Picture 3"/>
          <p:cNvPicPr>
            <a:picLocks noChangeAspect="1"/>
          </p:cNvPicPr>
          <p:nvPr/>
        </p:nvPicPr>
        <p:blipFill>
          <a:blip r:embed="rId3"/>
          <a:stretch>
            <a:fillRect/>
          </a:stretch>
        </p:blipFill>
        <p:spPr>
          <a:xfrm>
            <a:off x="131956" y="1143000"/>
            <a:ext cx="11983844" cy="5387001"/>
          </a:xfrm>
          <a:prstGeom prst="rect">
            <a:avLst/>
          </a:prstGeom>
          <a:ln>
            <a:solidFill>
              <a:srgbClr val="FF0000"/>
            </a:solidFill>
          </a:ln>
        </p:spPr>
      </p:pic>
    </p:spTree>
    <p:extLst>
      <p:ext uri="{BB962C8B-B14F-4D97-AF65-F5344CB8AC3E}">
        <p14:creationId xmlns:p14="http://schemas.microsoft.com/office/powerpoint/2010/main" val="6431478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525000" cy="359714"/>
          </a:xfrm>
          <a:prstGeom prst="rect">
            <a:avLst/>
          </a:prstGeom>
        </p:spPr>
        <p:txBody>
          <a:bodyPr vert="horz" wrap="square" lIns="0" tIns="13335" rIns="0" bIns="0" rtlCol="0">
            <a:spAutoFit/>
          </a:bodyPr>
          <a:lstStyle/>
          <a:p>
            <a:r>
              <a:rPr lang="en-US" dirty="0"/>
              <a:t>Types of Social Engineering - Computer-based Social Engineering</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sp>
        <p:nvSpPr>
          <p:cNvPr id="5" name="Rectangle 4"/>
          <p:cNvSpPr/>
          <p:nvPr/>
        </p:nvSpPr>
        <p:spPr>
          <a:xfrm>
            <a:off x="152400" y="1013936"/>
            <a:ext cx="11811000" cy="415498"/>
          </a:xfrm>
          <a:prstGeom prst="rect">
            <a:avLst/>
          </a:prstGeom>
        </p:spPr>
        <p:txBody>
          <a:bodyPr wrap="square">
            <a:spAutoFit/>
          </a:bodyPr>
          <a:lstStyle/>
          <a:p>
            <a:pPr algn="just"/>
            <a:r>
              <a:rPr lang="en-US" sz="2100" dirty="0" smtClean="0">
                <a:latin typeface="+mn-lt"/>
              </a:rPr>
              <a:t>Attackers</a:t>
            </a:r>
            <a:endParaRPr lang="en-US" sz="2100" dirty="0">
              <a:latin typeface="+mn-lt"/>
            </a:endParaRPr>
          </a:p>
        </p:txBody>
      </p:sp>
      <p:pic>
        <p:nvPicPr>
          <p:cNvPr id="3" name="Picture 2"/>
          <p:cNvPicPr>
            <a:picLocks noChangeAspect="1"/>
          </p:cNvPicPr>
          <p:nvPr/>
        </p:nvPicPr>
        <p:blipFill>
          <a:blip r:embed="rId3"/>
          <a:stretch>
            <a:fillRect/>
          </a:stretch>
        </p:blipFill>
        <p:spPr>
          <a:xfrm>
            <a:off x="156116" y="1397404"/>
            <a:ext cx="11807283" cy="5220351"/>
          </a:xfrm>
          <a:prstGeom prst="rect">
            <a:avLst/>
          </a:prstGeom>
          <a:ln>
            <a:solidFill>
              <a:srgbClr val="FF0000"/>
            </a:solidFill>
          </a:ln>
        </p:spPr>
      </p:pic>
    </p:spTree>
    <p:extLst>
      <p:ext uri="{BB962C8B-B14F-4D97-AF65-F5344CB8AC3E}">
        <p14:creationId xmlns:p14="http://schemas.microsoft.com/office/powerpoint/2010/main" val="3781019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525000" cy="359714"/>
          </a:xfrm>
          <a:prstGeom prst="rect">
            <a:avLst/>
          </a:prstGeom>
        </p:spPr>
        <p:txBody>
          <a:bodyPr vert="horz" wrap="square" lIns="0" tIns="13335" rIns="0" bIns="0" rtlCol="0">
            <a:spAutoFit/>
          </a:bodyPr>
          <a:lstStyle/>
          <a:p>
            <a:r>
              <a:rPr lang="en-US" dirty="0"/>
              <a:t>Types of Social Engineering - Computer-based Social Engineering</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pic>
        <p:nvPicPr>
          <p:cNvPr id="4" name="Picture 3"/>
          <p:cNvPicPr>
            <a:picLocks noChangeAspect="1"/>
          </p:cNvPicPr>
          <p:nvPr/>
        </p:nvPicPr>
        <p:blipFill>
          <a:blip r:embed="rId3"/>
          <a:stretch>
            <a:fillRect/>
          </a:stretch>
        </p:blipFill>
        <p:spPr>
          <a:xfrm>
            <a:off x="197934" y="1219201"/>
            <a:ext cx="11796132" cy="5264998"/>
          </a:xfrm>
          <a:prstGeom prst="rect">
            <a:avLst/>
          </a:prstGeom>
          <a:ln>
            <a:solidFill>
              <a:srgbClr val="FF0000"/>
            </a:solidFill>
          </a:ln>
        </p:spPr>
      </p:pic>
    </p:spTree>
    <p:extLst>
      <p:ext uri="{BB962C8B-B14F-4D97-AF65-F5344CB8AC3E}">
        <p14:creationId xmlns:p14="http://schemas.microsoft.com/office/powerpoint/2010/main" val="39707335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525000" cy="359714"/>
          </a:xfrm>
          <a:prstGeom prst="rect">
            <a:avLst/>
          </a:prstGeom>
        </p:spPr>
        <p:txBody>
          <a:bodyPr vert="horz" wrap="square" lIns="0" tIns="13335" rIns="0" bIns="0" rtlCol="0">
            <a:spAutoFit/>
          </a:bodyPr>
          <a:lstStyle/>
          <a:p>
            <a:r>
              <a:rPr lang="en-US" dirty="0"/>
              <a:t>Types of Social Engineering - Computer-based Social Engineering</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pic>
        <p:nvPicPr>
          <p:cNvPr id="4" name="Picture 3"/>
          <p:cNvPicPr>
            <a:picLocks noChangeAspect="1"/>
          </p:cNvPicPr>
          <p:nvPr/>
        </p:nvPicPr>
        <p:blipFill>
          <a:blip r:embed="rId3"/>
          <a:stretch>
            <a:fillRect/>
          </a:stretch>
        </p:blipFill>
        <p:spPr>
          <a:xfrm>
            <a:off x="152400" y="1143000"/>
            <a:ext cx="11811000" cy="5387001"/>
          </a:xfrm>
          <a:prstGeom prst="rect">
            <a:avLst/>
          </a:prstGeom>
          <a:ln>
            <a:solidFill>
              <a:srgbClr val="FF0000"/>
            </a:solidFill>
          </a:ln>
        </p:spPr>
      </p:pic>
    </p:spTree>
    <p:extLst>
      <p:ext uri="{BB962C8B-B14F-4D97-AF65-F5344CB8AC3E}">
        <p14:creationId xmlns:p14="http://schemas.microsoft.com/office/powerpoint/2010/main" val="18498946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525000" cy="359714"/>
          </a:xfrm>
          <a:prstGeom prst="rect">
            <a:avLst/>
          </a:prstGeom>
        </p:spPr>
        <p:txBody>
          <a:bodyPr vert="horz" wrap="square" lIns="0" tIns="13335" rIns="0" bIns="0" rtlCol="0">
            <a:spAutoFit/>
          </a:bodyPr>
          <a:lstStyle/>
          <a:p>
            <a:r>
              <a:rPr lang="en-US" dirty="0"/>
              <a:t>Types of Social Engineering - Computer-based Social Engineering</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pic>
        <p:nvPicPr>
          <p:cNvPr id="10" name="Picture 9"/>
          <p:cNvPicPr>
            <a:picLocks noChangeAspect="1"/>
          </p:cNvPicPr>
          <p:nvPr/>
        </p:nvPicPr>
        <p:blipFill>
          <a:blip r:embed="rId3"/>
          <a:stretch>
            <a:fillRect/>
          </a:stretch>
        </p:blipFill>
        <p:spPr>
          <a:xfrm>
            <a:off x="152400" y="1076078"/>
            <a:ext cx="11811000" cy="5245102"/>
          </a:xfrm>
          <a:prstGeom prst="rect">
            <a:avLst/>
          </a:prstGeom>
        </p:spPr>
      </p:pic>
    </p:spTree>
    <p:extLst>
      <p:ext uri="{BB962C8B-B14F-4D97-AF65-F5344CB8AC3E}">
        <p14:creationId xmlns:p14="http://schemas.microsoft.com/office/powerpoint/2010/main" val="11902098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a:t>Vulnerability Assessment</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5" name="Rectangle 4"/>
          <p:cNvSpPr/>
          <p:nvPr/>
        </p:nvSpPr>
        <p:spPr>
          <a:xfrm>
            <a:off x="152400" y="1013936"/>
            <a:ext cx="11811000" cy="738664"/>
          </a:xfrm>
          <a:prstGeom prst="rect">
            <a:avLst/>
          </a:prstGeom>
        </p:spPr>
        <p:txBody>
          <a:bodyPr wrap="square">
            <a:spAutoFit/>
          </a:bodyPr>
          <a:lstStyle/>
          <a:p>
            <a:pPr algn="just"/>
            <a:r>
              <a:rPr lang="en-US" sz="2100" dirty="0" smtClean="0">
                <a:latin typeface="+mn-lt"/>
              </a:rPr>
              <a:t>Vulnerability assessment plays a major role in providing security to any organization’s resources and infrastructure from various internal and external threats.</a:t>
            </a:r>
            <a:endParaRPr lang="en-US" sz="2100" dirty="0">
              <a:latin typeface="+mn-lt"/>
            </a:endParaRPr>
          </a:p>
        </p:txBody>
      </p:sp>
      <p:pic>
        <p:nvPicPr>
          <p:cNvPr id="4" name="Picture 3"/>
          <p:cNvPicPr>
            <a:picLocks noChangeAspect="1"/>
          </p:cNvPicPr>
          <p:nvPr/>
        </p:nvPicPr>
        <p:blipFill>
          <a:blip r:embed="rId3"/>
          <a:stretch>
            <a:fillRect/>
          </a:stretch>
        </p:blipFill>
        <p:spPr>
          <a:xfrm>
            <a:off x="180278" y="1752600"/>
            <a:ext cx="11783122" cy="4777400"/>
          </a:xfrm>
          <a:prstGeom prst="rect">
            <a:avLst/>
          </a:prstGeom>
          <a:ln>
            <a:solidFill>
              <a:srgbClr val="FF0000"/>
            </a:solidFill>
          </a:ln>
        </p:spPr>
      </p:pic>
      <p:sp>
        <p:nvSpPr>
          <p:cNvPr id="10"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a:t>
            </a:r>
            <a:r>
              <a:rPr lang="en-US" sz="1000" dirty="0"/>
              <a:t> </a:t>
            </a:r>
            <a:r>
              <a:rPr lang="en-US" sz="1000" dirty="0" smtClean="0"/>
              <a:t>                </a:t>
            </a:r>
            <a:r>
              <a:rPr lang="en-US" sz="1000" dirty="0" smtClean="0"/>
              <a:t> </a:t>
            </a:r>
            <a:r>
              <a:rPr lang="en-US" sz="1000" dirty="0"/>
              <a:t>Information </a:t>
            </a:r>
            <a:r>
              <a:rPr lang="en-US" sz="1000" dirty="0" smtClean="0"/>
              <a:t>Security                                                                                                                                   Lecture 4          </a:t>
            </a:r>
            <a:endParaRPr lang="en-US" sz="1000" dirty="0"/>
          </a:p>
        </p:txBody>
      </p:sp>
    </p:spTree>
    <p:extLst>
      <p:ext uri="{BB962C8B-B14F-4D97-AF65-F5344CB8AC3E}">
        <p14:creationId xmlns:p14="http://schemas.microsoft.com/office/powerpoint/2010/main" val="31720073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525000" cy="359714"/>
          </a:xfrm>
          <a:prstGeom prst="rect">
            <a:avLst/>
          </a:prstGeom>
        </p:spPr>
        <p:txBody>
          <a:bodyPr vert="horz" wrap="square" lIns="0" tIns="13335" rIns="0" bIns="0" rtlCol="0">
            <a:spAutoFit/>
          </a:bodyPr>
          <a:lstStyle/>
          <a:p>
            <a:r>
              <a:rPr lang="en-US" dirty="0"/>
              <a:t>Types of Social </a:t>
            </a:r>
            <a:r>
              <a:rPr lang="en-US" dirty="0" smtClean="0"/>
              <a:t>Engineering – Mobile-based Social Engineering</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pic>
        <p:nvPicPr>
          <p:cNvPr id="3" name="Picture 2"/>
          <p:cNvPicPr>
            <a:picLocks noChangeAspect="1"/>
          </p:cNvPicPr>
          <p:nvPr/>
        </p:nvPicPr>
        <p:blipFill>
          <a:blip r:embed="rId3"/>
          <a:stretch>
            <a:fillRect/>
          </a:stretch>
        </p:blipFill>
        <p:spPr>
          <a:xfrm>
            <a:off x="228600" y="1076077"/>
            <a:ext cx="11734800" cy="5439271"/>
          </a:xfrm>
          <a:prstGeom prst="rect">
            <a:avLst/>
          </a:prstGeom>
          <a:ln>
            <a:solidFill>
              <a:srgbClr val="FF0000"/>
            </a:solidFill>
          </a:ln>
        </p:spPr>
      </p:pic>
    </p:spTree>
    <p:extLst>
      <p:ext uri="{BB962C8B-B14F-4D97-AF65-F5344CB8AC3E}">
        <p14:creationId xmlns:p14="http://schemas.microsoft.com/office/powerpoint/2010/main" val="10387116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525000" cy="359714"/>
          </a:xfrm>
          <a:prstGeom prst="rect">
            <a:avLst/>
          </a:prstGeom>
        </p:spPr>
        <p:txBody>
          <a:bodyPr vert="horz" wrap="square" lIns="0" tIns="13335" rIns="0" bIns="0" rtlCol="0">
            <a:spAutoFit/>
          </a:bodyPr>
          <a:lstStyle/>
          <a:p>
            <a:r>
              <a:rPr lang="en-US" dirty="0"/>
              <a:t>Types of Social </a:t>
            </a:r>
            <a:r>
              <a:rPr lang="en-US" dirty="0" smtClean="0"/>
              <a:t>Engineering – Mobile-based Social Engineering</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pic>
        <p:nvPicPr>
          <p:cNvPr id="4" name="Picture 3"/>
          <p:cNvPicPr>
            <a:picLocks noChangeAspect="1"/>
          </p:cNvPicPr>
          <p:nvPr/>
        </p:nvPicPr>
        <p:blipFill>
          <a:blip r:embed="rId3"/>
          <a:stretch>
            <a:fillRect/>
          </a:stretch>
        </p:blipFill>
        <p:spPr>
          <a:xfrm>
            <a:off x="187712" y="1076077"/>
            <a:ext cx="11775688" cy="5453923"/>
          </a:xfrm>
          <a:prstGeom prst="rect">
            <a:avLst/>
          </a:prstGeom>
        </p:spPr>
      </p:pic>
    </p:spTree>
    <p:extLst>
      <p:ext uri="{BB962C8B-B14F-4D97-AF65-F5344CB8AC3E}">
        <p14:creationId xmlns:p14="http://schemas.microsoft.com/office/powerpoint/2010/main" val="2854066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525000" cy="359714"/>
          </a:xfrm>
          <a:prstGeom prst="rect">
            <a:avLst/>
          </a:prstGeom>
        </p:spPr>
        <p:txBody>
          <a:bodyPr vert="horz" wrap="square" lIns="0" tIns="13335" rIns="0" bIns="0" rtlCol="0">
            <a:spAutoFit/>
          </a:bodyPr>
          <a:lstStyle/>
          <a:p>
            <a:r>
              <a:rPr lang="en-US" dirty="0"/>
              <a:t>Types of Social </a:t>
            </a:r>
            <a:r>
              <a:rPr lang="en-US" dirty="0" smtClean="0"/>
              <a:t>Engineering – Mobile-based Social Engineering</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pic>
        <p:nvPicPr>
          <p:cNvPr id="3" name="Picture 2"/>
          <p:cNvPicPr>
            <a:picLocks noChangeAspect="1"/>
          </p:cNvPicPr>
          <p:nvPr/>
        </p:nvPicPr>
        <p:blipFill>
          <a:blip r:embed="rId3"/>
          <a:stretch>
            <a:fillRect/>
          </a:stretch>
        </p:blipFill>
        <p:spPr>
          <a:xfrm>
            <a:off x="111512" y="1076077"/>
            <a:ext cx="11851888" cy="5351892"/>
          </a:xfrm>
          <a:prstGeom prst="rect">
            <a:avLst/>
          </a:prstGeom>
        </p:spPr>
      </p:pic>
    </p:spTree>
    <p:extLst>
      <p:ext uri="{BB962C8B-B14F-4D97-AF65-F5344CB8AC3E}">
        <p14:creationId xmlns:p14="http://schemas.microsoft.com/office/powerpoint/2010/main" val="38804772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525000" cy="359714"/>
          </a:xfrm>
          <a:prstGeom prst="rect">
            <a:avLst/>
          </a:prstGeom>
        </p:spPr>
        <p:txBody>
          <a:bodyPr vert="horz" wrap="square" lIns="0" tIns="13335" rIns="0" bIns="0" rtlCol="0">
            <a:spAutoFit/>
          </a:bodyPr>
          <a:lstStyle/>
          <a:p>
            <a:r>
              <a:rPr lang="en-US" dirty="0"/>
              <a:t>Types of Social </a:t>
            </a:r>
            <a:r>
              <a:rPr lang="en-US" dirty="0" smtClean="0"/>
              <a:t>Engineering – Mobile-based Social Engineering</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pic>
        <p:nvPicPr>
          <p:cNvPr id="4" name="Picture 3"/>
          <p:cNvPicPr>
            <a:picLocks noChangeAspect="1"/>
          </p:cNvPicPr>
          <p:nvPr/>
        </p:nvPicPr>
        <p:blipFill>
          <a:blip r:embed="rId3"/>
          <a:stretch>
            <a:fillRect/>
          </a:stretch>
        </p:blipFill>
        <p:spPr>
          <a:xfrm>
            <a:off x="174702" y="1076077"/>
            <a:ext cx="11788698" cy="5345231"/>
          </a:xfrm>
          <a:prstGeom prst="rect">
            <a:avLst/>
          </a:prstGeom>
        </p:spPr>
      </p:pic>
    </p:spTree>
    <p:extLst>
      <p:ext uri="{BB962C8B-B14F-4D97-AF65-F5344CB8AC3E}">
        <p14:creationId xmlns:p14="http://schemas.microsoft.com/office/powerpoint/2010/main" val="26813538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525000" cy="359714"/>
          </a:xfrm>
          <a:prstGeom prst="rect">
            <a:avLst/>
          </a:prstGeom>
        </p:spPr>
        <p:txBody>
          <a:bodyPr vert="horz" wrap="square" lIns="0" tIns="13335" rIns="0" bIns="0" rtlCol="0">
            <a:spAutoFit/>
          </a:bodyPr>
          <a:lstStyle/>
          <a:p>
            <a:r>
              <a:rPr lang="en-US" dirty="0"/>
              <a:t>Social Engineering Countermeasures</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sp>
        <p:nvSpPr>
          <p:cNvPr id="5" name="Rectangle 4"/>
          <p:cNvSpPr/>
          <p:nvPr/>
        </p:nvSpPr>
        <p:spPr>
          <a:xfrm>
            <a:off x="152400" y="1013936"/>
            <a:ext cx="11811000" cy="4108817"/>
          </a:xfrm>
          <a:prstGeom prst="rect">
            <a:avLst/>
          </a:prstGeom>
        </p:spPr>
        <p:txBody>
          <a:bodyPr wrap="square">
            <a:spAutoFit/>
          </a:bodyPr>
          <a:lstStyle/>
          <a:p>
            <a:pPr algn="just"/>
            <a:r>
              <a:rPr lang="en-US" sz="2100" dirty="0" smtClean="0">
                <a:latin typeface="+mn-lt"/>
              </a:rPr>
              <a:t>Social engineering attacks are difficult to guard against, as the victim might not be aware that he or she has been deceived. To guard against social engineering attacks, organizations must develop effective policies and procedures.</a:t>
            </a:r>
          </a:p>
          <a:p>
            <a:pPr algn="just"/>
            <a:endParaRPr lang="en-US" sz="2100" dirty="0" smtClean="0">
              <a:latin typeface="+mn-lt"/>
            </a:endParaRPr>
          </a:p>
          <a:p>
            <a:pPr algn="just"/>
            <a:r>
              <a:rPr lang="en-US" sz="2100" dirty="0" smtClean="0">
                <a:latin typeface="+mn-lt"/>
              </a:rPr>
              <a:t>To be truly effective, an organization should:</a:t>
            </a:r>
          </a:p>
          <a:p>
            <a:pPr marL="914400" lvl="6" indent="-342900" algn="just">
              <a:spcBef>
                <a:spcPts val="600"/>
              </a:spcBef>
              <a:spcAft>
                <a:spcPts val="600"/>
              </a:spcAft>
              <a:buFont typeface="Wingdings" panose="05000000000000000000" pitchFamily="2" charset="2"/>
              <a:buChar char="§"/>
            </a:pPr>
            <a:r>
              <a:rPr lang="en-US" sz="2100" dirty="0" smtClean="0">
                <a:latin typeface="+mn-lt"/>
              </a:rPr>
              <a:t>Disseminate policies among employees and provide proper education and training. Specialized training benefits employees in higher-risk positions against social engineering threats.</a:t>
            </a:r>
          </a:p>
          <a:p>
            <a:pPr marL="914400" lvl="6" indent="-342900" algn="just">
              <a:spcBef>
                <a:spcPts val="600"/>
              </a:spcBef>
              <a:spcAft>
                <a:spcPts val="600"/>
              </a:spcAft>
              <a:buFont typeface="Wingdings" panose="05000000000000000000" pitchFamily="2" charset="2"/>
              <a:buChar char="§"/>
            </a:pPr>
            <a:r>
              <a:rPr lang="en-US" sz="2100" dirty="0" smtClean="0">
                <a:latin typeface="+mn-lt"/>
              </a:rPr>
              <a:t>Obtain employee signatures on a statement acknowledging that they understand the organization’s policies.</a:t>
            </a:r>
          </a:p>
          <a:p>
            <a:pPr marL="914400" lvl="6" indent="-342900" algn="just">
              <a:spcBef>
                <a:spcPts val="600"/>
              </a:spcBef>
              <a:spcAft>
                <a:spcPts val="600"/>
              </a:spcAft>
              <a:buFont typeface="Wingdings" panose="05000000000000000000" pitchFamily="2" charset="2"/>
              <a:buChar char="§"/>
            </a:pPr>
            <a:r>
              <a:rPr lang="en-US" sz="2100" dirty="0" smtClean="0">
                <a:latin typeface="+mn-lt"/>
              </a:rPr>
              <a:t>Define the consequences of policy violations.</a:t>
            </a:r>
          </a:p>
          <a:p>
            <a:pPr algn="just"/>
            <a:endParaRPr lang="en-US" sz="2100" dirty="0">
              <a:latin typeface="+mn-lt"/>
            </a:endParaRPr>
          </a:p>
        </p:txBody>
      </p:sp>
    </p:spTree>
    <p:extLst>
      <p:ext uri="{BB962C8B-B14F-4D97-AF65-F5344CB8AC3E}">
        <p14:creationId xmlns:p14="http://schemas.microsoft.com/office/powerpoint/2010/main" val="27198148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525000" cy="359714"/>
          </a:xfrm>
          <a:prstGeom prst="rect">
            <a:avLst/>
          </a:prstGeom>
        </p:spPr>
        <p:txBody>
          <a:bodyPr vert="horz" wrap="square" lIns="0" tIns="13335" rIns="0" bIns="0" rtlCol="0">
            <a:spAutoFit/>
          </a:bodyPr>
          <a:lstStyle/>
          <a:p>
            <a:r>
              <a:rPr lang="en-US" dirty="0"/>
              <a:t>Social Engineering Countermeasures</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sp>
        <p:nvSpPr>
          <p:cNvPr id="5" name="Rectangle 4"/>
          <p:cNvSpPr/>
          <p:nvPr/>
        </p:nvSpPr>
        <p:spPr>
          <a:xfrm>
            <a:off x="152400" y="1013936"/>
            <a:ext cx="11811000" cy="1061829"/>
          </a:xfrm>
          <a:prstGeom prst="rect">
            <a:avLst/>
          </a:prstGeom>
        </p:spPr>
        <p:txBody>
          <a:bodyPr wrap="square">
            <a:spAutoFit/>
          </a:bodyPr>
          <a:lstStyle/>
          <a:p>
            <a:pPr algn="just"/>
            <a:r>
              <a:rPr lang="en-US" sz="2100" dirty="0" smtClean="0">
                <a:latin typeface="+mn-lt"/>
              </a:rPr>
              <a:t>The main objectives of social engineering defense strategies are to create user awareness, robust internal network controls, and security policies, plans, and processes. They should include the following safeguards:</a:t>
            </a:r>
          </a:p>
          <a:p>
            <a:pPr algn="just"/>
            <a:endParaRPr lang="en-US" sz="2100" dirty="0">
              <a:latin typeface="+mn-lt"/>
            </a:endParaRPr>
          </a:p>
        </p:txBody>
      </p:sp>
      <p:pic>
        <p:nvPicPr>
          <p:cNvPr id="3" name="Picture 2"/>
          <p:cNvPicPr>
            <a:picLocks noChangeAspect="1"/>
          </p:cNvPicPr>
          <p:nvPr/>
        </p:nvPicPr>
        <p:blipFill>
          <a:blip r:embed="rId3"/>
          <a:stretch>
            <a:fillRect/>
          </a:stretch>
        </p:blipFill>
        <p:spPr>
          <a:xfrm>
            <a:off x="152400" y="1752600"/>
            <a:ext cx="11963400" cy="4777401"/>
          </a:xfrm>
          <a:prstGeom prst="rect">
            <a:avLst/>
          </a:prstGeom>
        </p:spPr>
      </p:pic>
    </p:spTree>
    <p:extLst>
      <p:ext uri="{BB962C8B-B14F-4D97-AF65-F5344CB8AC3E}">
        <p14:creationId xmlns:p14="http://schemas.microsoft.com/office/powerpoint/2010/main" val="35490986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525000" cy="359714"/>
          </a:xfrm>
          <a:prstGeom prst="rect">
            <a:avLst/>
          </a:prstGeom>
        </p:spPr>
        <p:txBody>
          <a:bodyPr vert="horz" wrap="square" lIns="0" tIns="13335" rIns="0" bIns="0" rtlCol="0">
            <a:spAutoFit/>
          </a:bodyPr>
          <a:lstStyle/>
          <a:p>
            <a:r>
              <a:rPr lang="en-US" dirty="0"/>
              <a:t>Social Engineering Countermeasures</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sp>
        <p:nvSpPr>
          <p:cNvPr id="5" name="Rectangle 4"/>
          <p:cNvSpPr/>
          <p:nvPr/>
        </p:nvSpPr>
        <p:spPr>
          <a:xfrm>
            <a:off x="152400" y="1013936"/>
            <a:ext cx="11811000" cy="1061829"/>
          </a:xfrm>
          <a:prstGeom prst="rect">
            <a:avLst/>
          </a:prstGeom>
        </p:spPr>
        <p:txBody>
          <a:bodyPr wrap="square">
            <a:spAutoFit/>
          </a:bodyPr>
          <a:lstStyle/>
          <a:p>
            <a:pPr algn="just"/>
            <a:r>
              <a:rPr lang="en-US" sz="2100" dirty="0" smtClean="0">
                <a:latin typeface="+mn-lt"/>
              </a:rPr>
              <a:t>The main objectives of social engineering defense strategies are to create user awareness, robust internal network controls, and security policies, plans, and processes. They should include the following safeguards:</a:t>
            </a:r>
          </a:p>
          <a:p>
            <a:pPr algn="just"/>
            <a:endParaRPr lang="en-US" sz="2100" dirty="0">
              <a:latin typeface="+mn-lt"/>
            </a:endParaRPr>
          </a:p>
        </p:txBody>
      </p:sp>
      <p:pic>
        <p:nvPicPr>
          <p:cNvPr id="3" name="Picture 2"/>
          <p:cNvPicPr>
            <a:picLocks noChangeAspect="1"/>
          </p:cNvPicPr>
          <p:nvPr/>
        </p:nvPicPr>
        <p:blipFill>
          <a:blip r:embed="rId3"/>
          <a:stretch>
            <a:fillRect/>
          </a:stretch>
        </p:blipFill>
        <p:spPr>
          <a:xfrm>
            <a:off x="152400" y="1752600"/>
            <a:ext cx="11963400" cy="4777401"/>
          </a:xfrm>
          <a:prstGeom prst="rect">
            <a:avLst/>
          </a:prstGeom>
        </p:spPr>
      </p:pic>
    </p:spTree>
    <p:extLst>
      <p:ext uri="{BB962C8B-B14F-4D97-AF65-F5344CB8AC3E}">
        <p14:creationId xmlns:p14="http://schemas.microsoft.com/office/powerpoint/2010/main" val="4788765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525000" cy="359714"/>
          </a:xfrm>
          <a:prstGeom prst="rect">
            <a:avLst/>
          </a:prstGeom>
        </p:spPr>
        <p:txBody>
          <a:bodyPr vert="horz" wrap="square" lIns="0" tIns="13335" rIns="0" bIns="0" rtlCol="0">
            <a:spAutoFit/>
          </a:bodyPr>
          <a:lstStyle/>
          <a:p>
            <a:r>
              <a:rPr lang="en-US" dirty="0"/>
              <a:t>Social Engineering Countermeasures</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pic>
        <p:nvPicPr>
          <p:cNvPr id="4" name="Picture 3"/>
          <p:cNvPicPr>
            <a:picLocks noChangeAspect="1"/>
          </p:cNvPicPr>
          <p:nvPr/>
        </p:nvPicPr>
        <p:blipFill>
          <a:blip r:embed="rId3"/>
          <a:stretch>
            <a:fillRect/>
          </a:stretch>
        </p:blipFill>
        <p:spPr>
          <a:xfrm>
            <a:off x="152400" y="1143000"/>
            <a:ext cx="11734800" cy="5413495"/>
          </a:xfrm>
          <a:prstGeom prst="rect">
            <a:avLst/>
          </a:prstGeom>
        </p:spPr>
      </p:pic>
    </p:spTree>
    <p:extLst>
      <p:ext uri="{BB962C8B-B14F-4D97-AF65-F5344CB8AC3E}">
        <p14:creationId xmlns:p14="http://schemas.microsoft.com/office/powerpoint/2010/main" val="22880968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6" name="Rounded Rectangle 5"/>
          <p:cNvSpPr/>
          <p:nvPr/>
        </p:nvSpPr>
        <p:spPr bwMode="auto">
          <a:xfrm>
            <a:off x="1790700" y="2667000"/>
            <a:ext cx="8610600" cy="609600"/>
          </a:xfrm>
          <a:prstGeom prst="roundRect">
            <a:avLst/>
          </a:prstGeom>
          <a:solidFill>
            <a:srgbClr val="92D050"/>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srgbClr val="0041C4"/>
                </a:solidFill>
                <a:effectLst/>
                <a:uLnTx/>
                <a:uFillTx/>
                <a:latin typeface="Times New Roman" pitchFamily="18" charset="0"/>
                <a:ea typeface="+mn-ea"/>
                <a:cs typeface="Times New Roman" pitchFamily="18" charset="0"/>
              </a:rPr>
              <a:t>Thanks</a:t>
            </a:r>
          </a:p>
        </p:txBody>
      </p:sp>
      <p:sp>
        <p:nvSpPr>
          <p:cNvPr id="5"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4          </a:t>
            </a:r>
            <a:endParaRPr lang="en-US" sz="1000" dirty="0"/>
          </a:p>
        </p:txBody>
      </p:sp>
    </p:spTree>
    <p:extLst>
      <p:ext uri="{BB962C8B-B14F-4D97-AF65-F5344CB8AC3E}">
        <p14:creationId xmlns:p14="http://schemas.microsoft.com/office/powerpoint/2010/main" val="13814610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9677400" cy="359714"/>
          </a:xfrm>
          <a:prstGeom prst="rect">
            <a:avLst/>
          </a:prstGeom>
        </p:spPr>
        <p:txBody>
          <a:bodyPr vert="horz" wrap="square" lIns="0" tIns="13335" rIns="0" bIns="0" rtlCol="0">
            <a:spAutoFit/>
          </a:bodyPr>
          <a:lstStyle/>
          <a:p>
            <a:pPr marL="12700">
              <a:lnSpc>
                <a:spcPct val="100000"/>
              </a:lnSpc>
              <a:spcBef>
                <a:spcPts val="105"/>
              </a:spcBef>
            </a:pPr>
            <a:r>
              <a:rPr lang="en-US" dirty="0"/>
              <a:t>Vulnerability Assessment</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5" name="Rectangle 4"/>
          <p:cNvSpPr/>
          <p:nvPr/>
        </p:nvSpPr>
        <p:spPr>
          <a:xfrm>
            <a:off x="152400" y="1013936"/>
            <a:ext cx="11811000" cy="415498"/>
          </a:xfrm>
          <a:prstGeom prst="rect">
            <a:avLst/>
          </a:prstGeom>
        </p:spPr>
        <p:txBody>
          <a:bodyPr wrap="square">
            <a:spAutoFit/>
          </a:bodyPr>
          <a:lstStyle/>
          <a:p>
            <a:pPr algn="just"/>
            <a:r>
              <a:rPr lang="en-US" sz="2100" dirty="0" smtClean="0">
                <a:latin typeface="+mn-lt"/>
              </a:rPr>
              <a:t>The following are some of the online resources/websites used to perform vulnerability research:</a:t>
            </a:r>
            <a:endParaRPr lang="en-US" sz="2100" dirty="0">
              <a:latin typeface="+mn-lt"/>
            </a:endParaRPr>
          </a:p>
        </p:txBody>
      </p:sp>
      <p:pic>
        <p:nvPicPr>
          <p:cNvPr id="3" name="Picture 2"/>
          <p:cNvPicPr>
            <a:picLocks noChangeAspect="1"/>
          </p:cNvPicPr>
          <p:nvPr/>
        </p:nvPicPr>
        <p:blipFill>
          <a:blip r:embed="rId3"/>
          <a:stretch>
            <a:fillRect/>
          </a:stretch>
        </p:blipFill>
        <p:spPr>
          <a:xfrm>
            <a:off x="152400" y="1490145"/>
            <a:ext cx="11811000" cy="5077614"/>
          </a:xfrm>
          <a:prstGeom prst="rect">
            <a:avLst/>
          </a:prstGeom>
          <a:ln>
            <a:solidFill>
              <a:srgbClr val="FF0000"/>
            </a:solidFill>
          </a:ln>
        </p:spPr>
      </p:pic>
      <p:sp>
        <p:nvSpPr>
          <p:cNvPr id="10"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a:t>
            </a:r>
            <a:r>
              <a:rPr lang="en-US" sz="1000" dirty="0"/>
              <a:t> </a:t>
            </a:r>
            <a:r>
              <a:rPr lang="en-US" sz="1000" dirty="0" smtClean="0"/>
              <a:t>                </a:t>
            </a:r>
            <a:r>
              <a:rPr lang="en-US" sz="1000" dirty="0" smtClean="0"/>
              <a:t>Information </a:t>
            </a:r>
            <a:r>
              <a:rPr lang="en-US" sz="1000" dirty="0" smtClean="0"/>
              <a:t>Security                                                                                                                                   Lecture 4          </a:t>
            </a:r>
            <a:endParaRPr lang="en-US" sz="1000" dirty="0"/>
          </a:p>
        </p:txBody>
      </p:sp>
    </p:spTree>
    <p:extLst>
      <p:ext uri="{BB962C8B-B14F-4D97-AF65-F5344CB8AC3E}">
        <p14:creationId xmlns:p14="http://schemas.microsoft.com/office/powerpoint/2010/main" val="27796408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11582400" cy="359714"/>
          </a:xfrm>
          <a:prstGeom prst="rect">
            <a:avLst/>
          </a:prstGeom>
        </p:spPr>
        <p:txBody>
          <a:bodyPr vert="horz" wrap="square" lIns="0" tIns="13335" rIns="0" bIns="0" rtlCol="0">
            <a:spAutoFit/>
          </a:bodyPr>
          <a:lstStyle/>
          <a:p>
            <a:pPr marL="12700">
              <a:lnSpc>
                <a:spcPct val="100000"/>
              </a:lnSpc>
              <a:spcBef>
                <a:spcPts val="105"/>
              </a:spcBef>
            </a:pPr>
            <a:r>
              <a:rPr lang="en-US" dirty="0"/>
              <a:t>Vulnerability Assessment</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5" name="Rectangle 4"/>
          <p:cNvSpPr/>
          <p:nvPr/>
        </p:nvSpPr>
        <p:spPr>
          <a:xfrm>
            <a:off x="152400" y="1013936"/>
            <a:ext cx="11811000" cy="415498"/>
          </a:xfrm>
          <a:prstGeom prst="rect">
            <a:avLst/>
          </a:prstGeom>
        </p:spPr>
        <p:txBody>
          <a:bodyPr wrap="square">
            <a:spAutoFit/>
          </a:bodyPr>
          <a:lstStyle/>
          <a:p>
            <a:pPr algn="just"/>
            <a:r>
              <a:rPr lang="en-US" sz="2100" dirty="0" smtClean="0">
                <a:latin typeface="+mn-lt"/>
              </a:rPr>
              <a:t>Vulnerability scanners are capable of identifying the following information:</a:t>
            </a:r>
            <a:endParaRPr lang="en-US" sz="2100" dirty="0">
              <a:latin typeface="+mn-lt"/>
            </a:endParaRPr>
          </a:p>
        </p:txBody>
      </p:sp>
      <p:pic>
        <p:nvPicPr>
          <p:cNvPr id="3" name="Picture 2"/>
          <p:cNvPicPr>
            <a:picLocks noChangeAspect="1"/>
          </p:cNvPicPr>
          <p:nvPr/>
        </p:nvPicPr>
        <p:blipFill>
          <a:blip r:embed="rId3"/>
          <a:stretch>
            <a:fillRect/>
          </a:stretch>
        </p:blipFill>
        <p:spPr>
          <a:xfrm>
            <a:off x="76200" y="1464126"/>
            <a:ext cx="11887200" cy="5103633"/>
          </a:xfrm>
          <a:prstGeom prst="rect">
            <a:avLst/>
          </a:prstGeom>
          <a:ln>
            <a:solidFill>
              <a:srgbClr val="FF0000"/>
            </a:solidFill>
          </a:ln>
        </p:spPr>
      </p:pic>
      <p:sp>
        <p:nvSpPr>
          <p:cNvPr id="10"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a:t>
            </a:r>
            <a:r>
              <a:rPr lang="en-US" sz="1000" dirty="0"/>
              <a:t> </a:t>
            </a:r>
            <a:r>
              <a:rPr lang="en-US" sz="1000" dirty="0" smtClean="0"/>
              <a:t>                </a:t>
            </a:r>
            <a:r>
              <a:rPr lang="en-US" sz="1000" dirty="0" smtClean="0"/>
              <a:t>Information </a:t>
            </a:r>
            <a:r>
              <a:rPr lang="en-US" sz="1000" dirty="0" smtClean="0"/>
              <a:t>Security                                                                                                                                   Lecture 4          </a:t>
            </a:r>
            <a:endParaRPr lang="en-US" sz="1000" dirty="0"/>
          </a:p>
        </p:txBody>
      </p:sp>
    </p:spTree>
    <p:extLst>
      <p:ext uri="{BB962C8B-B14F-4D97-AF65-F5344CB8AC3E}">
        <p14:creationId xmlns:p14="http://schemas.microsoft.com/office/powerpoint/2010/main" val="12047553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11582400" cy="359714"/>
          </a:xfrm>
          <a:prstGeom prst="rect">
            <a:avLst/>
          </a:prstGeom>
        </p:spPr>
        <p:txBody>
          <a:bodyPr vert="horz" wrap="square" lIns="0" tIns="13335" rIns="0" bIns="0" rtlCol="0">
            <a:spAutoFit/>
          </a:bodyPr>
          <a:lstStyle/>
          <a:p>
            <a:pPr marL="12700">
              <a:lnSpc>
                <a:spcPct val="100000"/>
              </a:lnSpc>
              <a:spcBef>
                <a:spcPts val="105"/>
              </a:spcBef>
            </a:pPr>
            <a:r>
              <a:rPr lang="en-US" dirty="0"/>
              <a:t>Vulnerability Assessment</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5" name="Rectangle 4"/>
          <p:cNvSpPr/>
          <p:nvPr/>
        </p:nvSpPr>
        <p:spPr>
          <a:xfrm>
            <a:off x="152400" y="1013936"/>
            <a:ext cx="11811000" cy="415498"/>
          </a:xfrm>
          <a:prstGeom prst="rect">
            <a:avLst/>
          </a:prstGeom>
        </p:spPr>
        <p:txBody>
          <a:bodyPr wrap="square">
            <a:spAutoFit/>
          </a:bodyPr>
          <a:lstStyle/>
          <a:p>
            <a:pPr algn="just"/>
            <a:r>
              <a:rPr lang="en-US" sz="2100" dirty="0">
                <a:latin typeface="+mn-lt"/>
              </a:rPr>
              <a:t>D</a:t>
            </a:r>
            <a:r>
              <a:rPr lang="en-US" sz="2100" dirty="0" smtClean="0">
                <a:latin typeface="+mn-lt"/>
              </a:rPr>
              <a:t>ifferent types of vulnerability assessments</a:t>
            </a:r>
            <a:endParaRPr lang="en-US" sz="2100" dirty="0">
              <a:latin typeface="+mn-lt"/>
            </a:endParaRPr>
          </a:p>
        </p:txBody>
      </p:sp>
      <p:pic>
        <p:nvPicPr>
          <p:cNvPr id="3" name="Picture 2"/>
          <p:cNvPicPr>
            <a:picLocks noChangeAspect="1"/>
          </p:cNvPicPr>
          <p:nvPr/>
        </p:nvPicPr>
        <p:blipFill>
          <a:blip r:embed="rId3"/>
          <a:stretch>
            <a:fillRect/>
          </a:stretch>
        </p:blipFill>
        <p:spPr>
          <a:xfrm>
            <a:off x="152400" y="1429433"/>
            <a:ext cx="11811000" cy="5100567"/>
          </a:xfrm>
          <a:prstGeom prst="rect">
            <a:avLst/>
          </a:prstGeom>
          <a:ln>
            <a:solidFill>
              <a:srgbClr val="FF0000"/>
            </a:solidFill>
          </a:ln>
        </p:spPr>
      </p:pic>
      <p:sp>
        <p:nvSpPr>
          <p:cNvPr id="10"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a:t>
            </a:r>
            <a:r>
              <a:rPr lang="en-US" sz="1000" dirty="0"/>
              <a:t> </a:t>
            </a:r>
            <a:r>
              <a:rPr lang="en-US" sz="1000" dirty="0" smtClean="0"/>
              <a:t>                 </a:t>
            </a:r>
            <a:r>
              <a:rPr lang="en-US" sz="1000" dirty="0" smtClean="0"/>
              <a:t>Information </a:t>
            </a:r>
            <a:r>
              <a:rPr lang="en-US" sz="1000" dirty="0" smtClean="0"/>
              <a:t>Security                                                                                                                                   Lecture 4          </a:t>
            </a:r>
            <a:endParaRPr lang="en-US" sz="1000" dirty="0"/>
          </a:p>
        </p:txBody>
      </p:sp>
    </p:spTree>
    <p:extLst>
      <p:ext uri="{BB962C8B-B14F-4D97-AF65-F5344CB8AC3E}">
        <p14:creationId xmlns:p14="http://schemas.microsoft.com/office/powerpoint/2010/main" val="38476296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11582400" cy="359714"/>
          </a:xfrm>
          <a:prstGeom prst="rect">
            <a:avLst/>
          </a:prstGeom>
        </p:spPr>
        <p:txBody>
          <a:bodyPr vert="horz" wrap="square" lIns="0" tIns="13335" rIns="0" bIns="0" rtlCol="0">
            <a:spAutoFit/>
          </a:bodyPr>
          <a:lstStyle/>
          <a:p>
            <a:pPr marL="12700">
              <a:lnSpc>
                <a:spcPct val="100000"/>
              </a:lnSpc>
              <a:spcBef>
                <a:spcPts val="105"/>
              </a:spcBef>
            </a:pPr>
            <a:r>
              <a:rPr lang="en-US" dirty="0"/>
              <a:t>Vulnerability Assessment</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pic>
        <p:nvPicPr>
          <p:cNvPr id="4" name="Picture 3"/>
          <p:cNvPicPr>
            <a:picLocks noChangeAspect="1"/>
          </p:cNvPicPr>
          <p:nvPr/>
        </p:nvPicPr>
        <p:blipFill>
          <a:blip r:embed="rId3"/>
          <a:stretch>
            <a:fillRect/>
          </a:stretch>
        </p:blipFill>
        <p:spPr>
          <a:xfrm>
            <a:off x="152400" y="1076077"/>
            <a:ext cx="11811000" cy="5491682"/>
          </a:xfrm>
          <a:prstGeom prst="rect">
            <a:avLst/>
          </a:prstGeom>
          <a:ln>
            <a:solidFill>
              <a:srgbClr val="FF0000"/>
            </a:solidFill>
          </a:ln>
        </p:spPr>
      </p:pic>
      <p:sp>
        <p:nvSpPr>
          <p:cNvPr id="10"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a:t>
            </a:r>
            <a:r>
              <a:rPr lang="en-US" sz="1000" dirty="0"/>
              <a:t> </a:t>
            </a:r>
            <a:r>
              <a:rPr lang="en-US" sz="1000" dirty="0" smtClean="0"/>
              <a:t>                 </a:t>
            </a:r>
            <a:r>
              <a:rPr lang="en-US" sz="1000" dirty="0" smtClean="0"/>
              <a:t>Information </a:t>
            </a:r>
            <a:r>
              <a:rPr lang="en-US" sz="1000" dirty="0" smtClean="0"/>
              <a:t>Security                                                                                                                                   Lecture 4          </a:t>
            </a:r>
            <a:endParaRPr lang="en-US" sz="1000" dirty="0"/>
          </a:p>
        </p:txBody>
      </p:sp>
    </p:spTree>
    <p:extLst>
      <p:ext uri="{BB962C8B-B14F-4D97-AF65-F5344CB8AC3E}">
        <p14:creationId xmlns:p14="http://schemas.microsoft.com/office/powerpoint/2010/main" val="25875495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33400"/>
            <a:ext cx="11582400" cy="359714"/>
          </a:xfrm>
          <a:prstGeom prst="rect">
            <a:avLst/>
          </a:prstGeom>
        </p:spPr>
        <p:txBody>
          <a:bodyPr vert="horz" wrap="square" lIns="0" tIns="13335" rIns="0" bIns="0" rtlCol="0">
            <a:spAutoFit/>
          </a:bodyPr>
          <a:lstStyle/>
          <a:p>
            <a:pPr marL="12700">
              <a:lnSpc>
                <a:spcPct val="100000"/>
              </a:lnSpc>
              <a:spcBef>
                <a:spcPts val="105"/>
              </a:spcBef>
            </a:pPr>
            <a:r>
              <a:rPr lang="en-US" dirty="0"/>
              <a:t>Vulnerability Assessment</a:t>
            </a:r>
            <a:endParaRPr dirty="0"/>
          </a:p>
        </p:txBody>
      </p:sp>
      <p:pic>
        <p:nvPicPr>
          <p:cNvPr id="1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40261"/>
            <a:ext cx="2556164" cy="879347"/>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8" name="object 2"/>
          <p:cNvSpPr/>
          <p:nvPr/>
        </p:nvSpPr>
        <p:spPr>
          <a:xfrm>
            <a:off x="0" y="951366"/>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pic>
        <p:nvPicPr>
          <p:cNvPr id="3" name="Picture 2"/>
          <p:cNvPicPr>
            <a:picLocks noChangeAspect="1"/>
          </p:cNvPicPr>
          <p:nvPr/>
        </p:nvPicPr>
        <p:blipFill>
          <a:blip r:embed="rId3"/>
          <a:stretch>
            <a:fillRect/>
          </a:stretch>
        </p:blipFill>
        <p:spPr>
          <a:xfrm>
            <a:off x="137532" y="1076078"/>
            <a:ext cx="11825868" cy="5453924"/>
          </a:xfrm>
          <a:prstGeom prst="rect">
            <a:avLst/>
          </a:prstGeom>
          <a:ln>
            <a:solidFill>
              <a:srgbClr val="FF0000"/>
            </a:solidFill>
          </a:ln>
        </p:spPr>
      </p:pic>
      <p:sp>
        <p:nvSpPr>
          <p:cNvPr id="10"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a:t>
            </a:r>
            <a:r>
              <a:rPr lang="en-US" sz="1000" dirty="0"/>
              <a:t> </a:t>
            </a:r>
            <a:r>
              <a:rPr lang="en-US" sz="1000" dirty="0" smtClean="0"/>
              <a:t>                 </a:t>
            </a:r>
            <a:r>
              <a:rPr lang="en-US" sz="1000" dirty="0" smtClean="0"/>
              <a:t>Information </a:t>
            </a:r>
            <a:r>
              <a:rPr lang="en-US" sz="1000" dirty="0" smtClean="0"/>
              <a:t>Security                                                                                                                                   Lecture 4          </a:t>
            </a:r>
            <a:endParaRPr lang="en-US" sz="1000" dirty="0"/>
          </a:p>
        </p:txBody>
      </p:sp>
    </p:spTree>
    <p:extLst>
      <p:ext uri="{BB962C8B-B14F-4D97-AF65-F5344CB8AC3E}">
        <p14:creationId xmlns:p14="http://schemas.microsoft.com/office/powerpoint/2010/main" val="11421521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iography report presentation">
  <a:themeElements>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Global">
      <a:majorFont>
        <a:latin typeface="Century Gothic"/>
        <a:ea typeface=""/>
        <a:cs typeface="Times New Roman"/>
      </a:majorFont>
      <a:minorFont>
        <a:latin typeface="Century Gothic"/>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Times New Roman" pitchFamily="18" charset="0"/>
          </a:defRPr>
        </a:defPPr>
      </a:lstStyle>
    </a:lnDef>
  </a:objectDefaults>
  <a:extraClrSchemeLst>
    <a:extraClrScheme>
      <a:clrScheme name="Global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Global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Global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Global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Global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Global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Global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2037</TotalTime>
  <Words>2118</Words>
  <Application>Microsoft Office PowerPoint</Application>
  <PresentationFormat>Widescreen</PresentationFormat>
  <Paragraphs>198</Paragraphs>
  <Slides>48</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48</vt:i4>
      </vt:variant>
    </vt:vector>
  </HeadingPairs>
  <TitlesOfParts>
    <vt:vector size="58" baseType="lpstr">
      <vt:lpstr>AdvOT10f0fcb1</vt:lpstr>
      <vt:lpstr>Arial</vt:lpstr>
      <vt:lpstr>Calibri</vt:lpstr>
      <vt:lpstr>Century Gothic</vt:lpstr>
      <vt:lpstr>Roboto</vt:lpstr>
      <vt:lpstr>Times New Roman</vt:lpstr>
      <vt:lpstr>Verdana</vt:lpstr>
      <vt:lpstr>Wingdings</vt:lpstr>
      <vt:lpstr>Office Theme</vt:lpstr>
      <vt:lpstr>1_Biography report presentation</vt:lpstr>
      <vt:lpstr>PowerPoint Presentation</vt:lpstr>
      <vt:lpstr>Contents</vt:lpstr>
      <vt:lpstr>Vulnerability Assessment</vt:lpstr>
      <vt:lpstr>Vulnerability Assessment</vt:lpstr>
      <vt:lpstr>Vulnerability Assessment</vt:lpstr>
      <vt:lpstr>Vulnerability Assessment</vt:lpstr>
      <vt:lpstr>Vulnerability Assessment</vt:lpstr>
      <vt:lpstr>Vulnerability Assessment</vt:lpstr>
      <vt:lpstr>Vulnerability Assessment</vt:lpstr>
      <vt:lpstr>Vulnerability Assessment</vt:lpstr>
      <vt:lpstr>Vulnerability Assessment</vt:lpstr>
      <vt:lpstr>Vulnerability Assessment</vt:lpstr>
      <vt:lpstr>Vulnerability Assessment</vt:lpstr>
      <vt:lpstr>PowerPoint Presentation</vt:lpstr>
      <vt:lpstr>Risk</vt:lpstr>
      <vt:lpstr>An Overview of Risk Management</vt:lpstr>
      <vt:lpstr>An Overview of Risk Management- Risk Identification</vt:lpstr>
      <vt:lpstr>An Overview of Risk Management- Risk Assessment</vt:lpstr>
      <vt:lpstr>An Overview of Risk Management- Risk Control</vt:lpstr>
      <vt:lpstr>An Overview of Risk Management- Risk Control</vt:lpstr>
      <vt:lpstr>An Overview of Risk Management- Risk Control</vt:lpstr>
      <vt:lpstr>PowerPoint Presentation</vt:lpstr>
      <vt:lpstr>What is Social Engineering</vt:lpstr>
      <vt:lpstr>What is Social Engineering</vt:lpstr>
      <vt:lpstr>Common Targets of Social Engineering</vt:lpstr>
      <vt:lpstr>Factors that Make Companies Vulnerable to Attacks</vt:lpstr>
      <vt:lpstr>Why is Social Engineering Effective?</vt:lpstr>
      <vt:lpstr>Phases of a Social Engineering Attack</vt:lpstr>
      <vt:lpstr>Types of Social Engineering</vt:lpstr>
      <vt:lpstr>Types of Social Engineering</vt:lpstr>
      <vt:lpstr>Types of Social Engineering - Human-based Social Engineering</vt:lpstr>
      <vt:lpstr>Types of Social Engineering - Human-based Social Engineering</vt:lpstr>
      <vt:lpstr>Types of Social Engineering - Human-based Social Engineering</vt:lpstr>
      <vt:lpstr>Types of Social Engineering - Human-based Social Engineering</vt:lpstr>
      <vt:lpstr>Types of Social Engineering - Computer-based Social Engineering</vt:lpstr>
      <vt:lpstr>Types of Social Engineering - Computer-based Social Engineering</vt:lpstr>
      <vt:lpstr>Types of Social Engineering - Computer-based Social Engineering</vt:lpstr>
      <vt:lpstr>Types of Social Engineering - Computer-based Social Engineering</vt:lpstr>
      <vt:lpstr>Types of Social Engineering - Computer-based Social Engineering</vt:lpstr>
      <vt:lpstr>Types of Social Engineering – Mobile-based Social Engineering</vt:lpstr>
      <vt:lpstr>Types of Social Engineering – Mobile-based Social Engineering</vt:lpstr>
      <vt:lpstr>Types of Social Engineering – Mobile-based Social Engineering</vt:lpstr>
      <vt:lpstr>Types of Social Engineering – Mobile-based Social Engineering</vt:lpstr>
      <vt:lpstr>Social Engineering Countermeasures</vt:lpstr>
      <vt:lpstr>Social Engineering Countermeasures</vt:lpstr>
      <vt:lpstr>Social Engineering Countermeasures</vt:lpstr>
      <vt:lpstr>Social Engineering Countermeasures</vt:lpstr>
      <vt:lpstr>PowerPoint Presentation</vt:lpstr>
    </vt:vector>
  </TitlesOfParts>
  <Company>FU Berlin, Germany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Communications</dc:title>
  <dc:subject>Chapter 1 - Introduction</dc:subject>
  <dc:creator>Jochen H. Schiller</dc:creator>
  <cp:keywords>mobile communication, introduction, overview</cp:keywords>
  <cp:lastModifiedBy>Dr Engr Malook Rind</cp:lastModifiedBy>
  <cp:revision>316</cp:revision>
  <dcterms:created xsi:type="dcterms:W3CDTF">2022-09-21T05:57:17Z</dcterms:created>
  <dcterms:modified xsi:type="dcterms:W3CDTF">2023-10-12T04:45:26Z</dcterms:modified>
  <cp:category>lecture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2018-04-17T00:00:00Z</vt:filetime>
  </property>
  <property fmtid="{D5CDD505-2E9C-101B-9397-08002B2CF9AE}" pid="3" name="Creator">
    <vt:lpwstr>Acrobat PDFMaker 17 for PowerPoint</vt:lpwstr>
  </property>
  <property fmtid="{D5CDD505-2E9C-101B-9397-08002B2CF9AE}" pid="4" name="LastSaved">
    <vt:filetime>2022-09-21T00:00:00Z</vt:filetime>
  </property>
  <property fmtid="{D5CDD505-2E9C-101B-9397-08002B2CF9AE}" pid="5" name="Producer">
    <vt:lpwstr>Adobe PDF Library 15.0</vt:lpwstr>
  </property>
</Properties>
</file>